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image1.jpeg" ContentType="image/jpeg"/>
  <Override PartName="/ppt/notesSlides/notesSlide5.xml" ContentType="application/vnd.openxmlformats-officedocument.presentationml.notesSlide+xml"/>
  <Override PartName="/ppt/media/image2.jpeg" ContentType="image/jpeg"/>
  <Override PartName="/ppt/media/image3.jpeg" ContentType="image/jpe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/Relationships>

</file>

<file path=ppt/media/image1.jpeg>
</file>

<file path=ppt/media/image1.png>
</file>

<file path=ppt/media/image1.tif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7" name="Shape 17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module introduces a more formal way to compute human interactions over space, and the concept of fractal dimensions of a trajectory.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4" name="Shape 22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 now compute how social outputs (crime, value of economic transactions, etc) can be calculated. The point is that a social network is not a physical quantity, we need to relate interactions to encounters. This page is just about the various quantities involved.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9" name="Shape 27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shows how we can specify interactions of different types, as physical encounters. Note that this is an exact expression to begin with, but that to obtain the result of N/A that gives us scaling relations, we must take an average over the population in the available area of the city (the networked area). 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27" name="Shape 3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Finally, we want to discuss the fact that the life path can have different physical dimensions, called fractal dimensions. If people only visit one (or few places) it behaves more like a point, if they visit a few places along a trajectory it is a line (as we have been assuming), and it it covers all the area of the city it becomes like an area. 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37" name="Shape 33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brief introduction to ideas of fractals and fractal dimensions.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72" name="Shape 37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Back to the dimensions that a trajectory can take: this leads to a potential correction to scaling, We write the length of the trajectory (over some time) as a function of Hm, the fractal dimension of mobility. 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92" name="Shape 3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Bringing this back to our calculations, allows us to express scaling exponents in terms of the dimensions of space (we usually work in 2-dimensions, D=2), and the dimensions of their life path. Note that scaling exponents are essentially how these two geometries fit into each other.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 -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Line"/>
          <p:cNvSpPr/>
          <p:nvPr/>
        </p:nvSpPr>
        <p:spPr>
          <a:xfrm>
            <a:off x="3958828" y="2768203"/>
            <a:ext cx="16466344" cy="128"/>
          </a:xfrm>
          <a:prstGeom prst="line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71437" tIns="71437" rIns="71437" bIns="71437" anchor="ctr"/>
          <a:lstStyle/>
          <a:p>
            <a:pPr algn="l" defTabSz="642937">
              <a:defRPr sz="1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0" name="Title Text"/>
          <p:cNvSpPr txBox="1"/>
          <p:nvPr>
            <p:ph type="title"/>
          </p:nvPr>
        </p:nvSpPr>
        <p:spPr>
          <a:xfrm>
            <a:off x="3851671" y="464343"/>
            <a:ext cx="16680658" cy="1964532"/>
          </a:xfrm>
          <a:prstGeom prst="rect">
            <a:avLst/>
          </a:prstGeom>
        </p:spPr>
        <p:txBody>
          <a:bodyPr lIns="71437" tIns="71437" rIns="71437" bIns="71437" anchor="b"/>
          <a:lstStyle>
            <a:lvl1pPr defTabSz="821531">
              <a:lnSpc>
                <a:spcPct val="100000"/>
              </a:lnSpc>
              <a:defRPr b="0" spc="0" sz="58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1" name="Body Level One…"/>
          <p:cNvSpPr txBox="1"/>
          <p:nvPr>
            <p:ph type="body" idx="1"/>
          </p:nvPr>
        </p:nvSpPr>
        <p:spPr>
          <a:xfrm>
            <a:off x="3851671" y="3268265"/>
            <a:ext cx="16680658" cy="9233298"/>
          </a:xfrm>
          <a:prstGeom prst="rect">
            <a:avLst/>
          </a:prstGeom>
        </p:spPr>
        <p:txBody>
          <a:bodyPr lIns="71437" tIns="71437" rIns="71437" bIns="71437" numCol="2" spcCol="834032"/>
          <a:lstStyle>
            <a:lvl1pPr marL="369276" indent="-369276" defTabSz="821531">
              <a:lnSpc>
                <a:spcPct val="100000"/>
              </a:lnSpc>
              <a:spcBef>
                <a:spcPts val="6700"/>
              </a:spcBef>
              <a:buSzPct val="100000"/>
              <a:defRPr sz="3600">
                <a:solidFill>
                  <a:srgbClr val="747474"/>
                </a:solidFill>
              </a:defRPr>
            </a:lvl1pPr>
            <a:lvl2pPr marL="813776" indent="-369276" defTabSz="821531">
              <a:lnSpc>
                <a:spcPct val="100000"/>
              </a:lnSpc>
              <a:spcBef>
                <a:spcPts val="6700"/>
              </a:spcBef>
              <a:buSzPct val="100000"/>
              <a:defRPr sz="3600">
                <a:solidFill>
                  <a:srgbClr val="747474"/>
                </a:solidFill>
              </a:defRPr>
            </a:lvl2pPr>
            <a:lvl3pPr marL="1258276" indent="-369276" defTabSz="821531">
              <a:lnSpc>
                <a:spcPct val="100000"/>
              </a:lnSpc>
              <a:spcBef>
                <a:spcPts val="6700"/>
              </a:spcBef>
              <a:buSzPct val="100000"/>
              <a:defRPr sz="3600">
                <a:solidFill>
                  <a:srgbClr val="747474"/>
                </a:solidFill>
              </a:defRPr>
            </a:lvl3pPr>
            <a:lvl4pPr marL="1702776" indent="-369276" defTabSz="821531">
              <a:lnSpc>
                <a:spcPct val="100000"/>
              </a:lnSpc>
              <a:spcBef>
                <a:spcPts val="6700"/>
              </a:spcBef>
              <a:buSzPct val="100000"/>
              <a:defRPr sz="3600">
                <a:solidFill>
                  <a:srgbClr val="747474"/>
                </a:solidFill>
              </a:defRPr>
            </a:lvl4pPr>
            <a:lvl5pPr marL="2147276" indent="-369276" defTabSz="821531">
              <a:lnSpc>
                <a:spcPct val="100000"/>
              </a:lnSpc>
              <a:spcBef>
                <a:spcPts val="6700"/>
              </a:spcBef>
              <a:buSzPct val="100000"/>
              <a:defRPr sz="3600">
                <a:solidFill>
                  <a:srgbClr val="747474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2" name="Slide Number"/>
          <p:cNvSpPr txBox="1"/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 lIns="71437" tIns="71437" rIns="71437" bIns="71437" anchor="t">
            <a:normAutofit fontScale="100000" lnSpcReduction="0"/>
          </a:bodyPr>
          <a:lstStyle>
            <a:lvl1pPr algn="r" defTabSz="821531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Author and Date"/>
          <p:cNvSpPr txBox="1"/>
          <p:nvPr>
            <p:ph type="body" sz="quarter" idx="21" hasCustomPrompt="1"/>
          </p:nvPr>
        </p:nvSpPr>
        <p:spPr>
          <a:xfrm>
            <a:off x="3949005" y="10609397"/>
            <a:ext cx="16478254" cy="477734"/>
          </a:xfrm>
          <a:prstGeom prst="rect">
            <a:avLst/>
          </a:prstGeom>
        </p:spPr>
        <p:txBody>
          <a:bodyPr lIns="34290" tIns="34290" rIns="34290" bIns="34290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2816"/>
            </a:lvl1pPr>
          </a:lstStyle>
          <a:p>
            <a:pPr/>
            <a:r>
              <a:t>Author and Date</a:t>
            </a:r>
          </a:p>
        </p:txBody>
      </p:sp>
      <p:sp>
        <p:nvSpPr>
          <p:cNvPr id="160" name="Presentation Title"/>
          <p:cNvSpPr txBox="1"/>
          <p:nvPr>
            <p:ph type="title" hasCustomPrompt="1"/>
          </p:nvPr>
        </p:nvSpPr>
        <p:spPr>
          <a:xfrm>
            <a:off x="3952872" y="3645742"/>
            <a:ext cx="16478254" cy="3486152"/>
          </a:xfrm>
          <a:prstGeom prst="rect">
            <a:avLst/>
          </a:prstGeom>
        </p:spPr>
        <p:txBody>
          <a:bodyPr lIns="38100" tIns="38100" rIns="38100" bIns="38100" anchor="b"/>
          <a:lstStyle>
            <a:lvl1pPr defTabSz="2438339">
              <a:defRPr spc="-228" sz="114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61" name="Body Level One…"/>
          <p:cNvSpPr txBox="1"/>
          <p:nvPr>
            <p:ph type="body" sz="quarter" idx="1" hasCustomPrompt="1"/>
          </p:nvPr>
        </p:nvSpPr>
        <p:spPr>
          <a:xfrm>
            <a:off x="3949006" y="7131893"/>
            <a:ext cx="16478251" cy="1428751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2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62" name="Slide Number"/>
          <p:cNvSpPr txBox="1"/>
          <p:nvPr>
            <p:ph type="sldNum" sz="quarter" idx="2"/>
          </p:nvPr>
        </p:nvSpPr>
        <p:spPr>
          <a:xfrm>
            <a:off x="12029885" y="11507088"/>
            <a:ext cx="314859" cy="299111"/>
          </a:xfrm>
          <a:prstGeom prst="rect">
            <a:avLst/>
          </a:prstGeom>
        </p:spPr>
        <p:txBody>
          <a:bodyPr lIns="38100" tIns="38100" rIns="38100" bIns="38100"/>
          <a:lstStyle>
            <a:lvl1pPr defTabSz="584200">
              <a:defRPr sz="16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Relationship Id="rId4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©Luís M. A. Bettencourt 2024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©Luís M. A. Bettencourt 2024</a:t>
            </a:r>
          </a:p>
        </p:txBody>
      </p:sp>
      <p:sp>
        <p:nvSpPr>
          <p:cNvPr id="172" name="Lecture 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21531">
              <a:lnSpc>
                <a:spcPct val="100000"/>
              </a:lnSpc>
              <a:defRPr spc="0" sz="5000"/>
            </a:lvl1pPr>
          </a:lstStyle>
          <a:p>
            <a:pPr/>
            <a:r>
              <a:t>Lecture 7</a:t>
            </a:r>
          </a:p>
        </p:txBody>
      </p:sp>
      <p:sp>
        <p:nvSpPr>
          <p:cNvPr id="173" name="Network Models of Citie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397763">
              <a:defRPr sz="4524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Network Models of Cities </a:t>
            </a:r>
          </a:p>
        </p:txBody>
      </p:sp>
      <p:sp>
        <p:nvSpPr>
          <p:cNvPr id="174" name="7.2 Fractals and Fractal Dimension, Mobility and Interactions"/>
          <p:cNvSpPr txBox="1"/>
          <p:nvPr/>
        </p:nvSpPr>
        <p:spPr>
          <a:xfrm>
            <a:off x="4444720" y="8516431"/>
            <a:ext cx="15494560" cy="7084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38100" tIns="38100" rIns="38100" bIns="38100" anchor="ctr">
            <a:spAutoFit/>
          </a:bodyPr>
          <a:lstStyle>
            <a:lvl1pPr defTabSz="821531">
              <a:defRPr b="1" sz="4200">
                <a:solidFill>
                  <a:srgbClr val="000000"/>
                </a:solidFill>
              </a:defRPr>
            </a:lvl1pPr>
          </a:lstStyle>
          <a:p>
            <a:pPr/>
            <a:r>
              <a:t>7.2 Fractals and Fractal Dimension, Mobility and Interactions</a:t>
            </a:r>
          </a:p>
        </p:txBody>
      </p:sp>
      <p:sp>
        <p:nvSpPr>
          <p:cNvPr id="175" name="IUS 3.2.2: Part 2, pp 77-82"/>
          <p:cNvSpPr txBox="1"/>
          <p:nvPr/>
        </p:nvSpPr>
        <p:spPr>
          <a:xfrm>
            <a:off x="17094593" y="10522739"/>
            <a:ext cx="5387697" cy="651051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1160859">
              <a:defRPr sz="3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IUS 3.2.2: Part 2, pp 77-82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BBM-2000-hires.jpg" descr="BBM-2000-hires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19212" y="494312"/>
            <a:ext cx="2561877" cy="3548545"/>
          </a:xfrm>
          <a:prstGeom prst="rect">
            <a:avLst/>
          </a:prstGeom>
          <a:ln w="12700">
            <a:miter lim="400000"/>
          </a:ln>
        </p:spPr>
      </p:pic>
      <p:sp>
        <p:nvSpPr>
          <p:cNvPr id="340" name="fractals and “weird” (spatial) dimensions"/>
          <p:cNvSpPr txBox="1"/>
          <p:nvPr/>
        </p:nvSpPr>
        <p:spPr>
          <a:xfrm>
            <a:off x="6897846" y="1924378"/>
            <a:ext cx="8659496" cy="688414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fractals and “weird” (spatial) dimensions</a:t>
            </a:r>
          </a:p>
        </p:txBody>
      </p:sp>
      <p:sp>
        <p:nvSpPr>
          <p:cNvPr id="341" name="Benoit Mandelbrot"/>
          <p:cNvSpPr txBox="1"/>
          <p:nvPr/>
        </p:nvSpPr>
        <p:spPr>
          <a:xfrm>
            <a:off x="3710590" y="3980516"/>
            <a:ext cx="2889632" cy="5400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2600">
                <a:solidFill>
                  <a:srgbClr val="000000"/>
                </a:solidFill>
              </a:defRPr>
            </a:lvl1pPr>
          </a:lstStyle>
          <a:p>
            <a:pPr/>
            <a:r>
              <a:t>Benoit Mandelbrot</a:t>
            </a:r>
          </a:p>
        </p:txBody>
      </p:sp>
      <p:pic>
        <p:nvPicPr>
          <p:cNvPr id="342" name="FractalsMandelbrot.jpg" descr="FractalsMandelbrot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81721" y="6171260"/>
            <a:ext cx="9283777" cy="6960055"/>
          </a:xfrm>
          <a:prstGeom prst="rect">
            <a:avLst/>
          </a:prstGeom>
          <a:ln w="12700">
            <a:miter lim="400000"/>
          </a:ln>
        </p:spPr>
      </p:pic>
      <p:pic>
        <p:nvPicPr>
          <p:cNvPr id="343" name="Screen Shot 2018-10-18 at 10.00.13 AM.png" descr="Screen Shot 2018-10-18 at 10.00.13 A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418124" y="2844692"/>
            <a:ext cx="8661798" cy="8947547"/>
          </a:xfrm>
          <a:prstGeom prst="rect">
            <a:avLst/>
          </a:prstGeom>
          <a:ln w="12700">
            <a:miter lim="400000"/>
          </a:ln>
        </p:spPr>
      </p:pic>
      <p:sp>
        <p:nvSpPr>
          <p:cNvPr id="344" name="Mandelbrot set"/>
          <p:cNvSpPr txBox="1"/>
          <p:nvPr/>
        </p:nvSpPr>
        <p:spPr>
          <a:xfrm>
            <a:off x="3613969" y="6401931"/>
            <a:ext cx="3082875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FFFFFF"/>
                </a:solidFill>
              </a:defRPr>
            </a:lvl1pPr>
          </a:lstStyle>
          <a:p>
            <a:pPr/>
            <a:r>
              <a:t>Mandelbrot set</a:t>
            </a:r>
          </a:p>
        </p:txBody>
      </p:sp>
      <p:sp>
        <p:nvSpPr>
          <p:cNvPr id="345" name="Scale invariance (1985)"/>
          <p:cNvSpPr txBox="1"/>
          <p:nvPr/>
        </p:nvSpPr>
        <p:spPr>
          <a:xfrm>
            <a:off x="3557628" y="12349103"/>
            <a:ext cx="4588587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FFFFFF"/>
                </a:solidFill>
              </a:defRPr>
            </a:lvl1pPr>
          </a:lstStyle>
          <a:p>
            <a:pPr/>
            <a:r>
              <a:t>Scale invariance (1985)</a:t>
            </a:r>
          </a:p>
        </p:txBody>
      </p:sp>
      <p:sp>
        <p:nvSpPr>
          <p:cNvPr id="346" name="solutions (in complex plane) of      remains bounded"/>
          <p:cNvSpPr txBox="1"/>
          <p:nvPr/>
        </p:nvSpPr>
        <p:spPr>
          <a:xfrm>
            <a:off x="3200128" y="13152999"/>
            <a:ext cx="9446963" cy="55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solutions (in complex plane) of    </a:t>
            </a:r>
            <a14:m>
              <m:oMath>
                <m:r>
                  <a:rPr xmlns:a="http://schemas.openxmlformats.org/drawingml/2006/main" sz="2850" i="1">
                    <a:solidFill>
                      <a:srgbClr val="5E5E5E"/>
                    </a:solidFill>
                    <a:latin typeface="Cambria Math" panose="02040503050406030204" pitchFamily="18" charset="0"/>
                  </a:rPr>
                  <m:t>c</m:t>
                </m:r>
                <m:r>
                  <a:rPr xmlns:a="http://schemas.openxmlformats.org/drawingml/2006/main" sz="2850" i="1">
                    <a:solidFill>
                      <a:srgbClr val="5E5E5E"/>
                    </a:solidFill>
                    <a:latin typeface="Cambria Math" panose="02040503050406030204" pitchFamily="18" charset="0"/>
                  </a:rPr>
                  <m:t>:</m:t>
                </m:r>
                <m:sSub>
                  <m:e>
                    <m:r>
                      <a:rPr xmlns:a="http://schemas.openxmlformats.org/drawingml/2006/main" sz="2850" i="1">
                        <a:solidFill>
                          <a:srgbClr val="5E5E5E"/>
                        </a:solidFill>
                        <a:latin typeface="Cambria Math" panose="02040503050406030204" pitchFamily="18" charset="0"/>
                      </a:rPr>
                      <m:t>f</m:t>
                    </m:r>
                  </m:e>
                  <m:sub>
                    <m:r>
                      <a:rPr xmlns:a="http://schemas.openxmlformats.org/drawingml/2006/main" sz="2850" i="1">
                        <a:solidFill>
                          <a:srgbClr val="5E5E5E"/>
                        </a:solidFill>
                        <a:latin typeface="Cambria Math" panose="02040503050406030204" pitchFamily="18" charset="0"/>
                      </a:rPr>
                      <m:t>c</m:t>
                    </m:r>
                  </m:sub>
                </m:sSub>
                <m:r>
                  <a:rPr xmlns:a="http://schemas.openxmlformats.org/drawingml/2006/main" sz="2850" i="1">
                    <a:solidFill>
                      <a:srgbClr val="5E5E5E"/>
                    </a:solidFill>
                    <a:latin typeface="Cambria Math" panose="02040503050406030204" pitchFamily="18" charset="0"/>
                  </a:rPr>
                  <m:t>(</m:t>
                </m:r>
                <m:r>
                  <a:rPr xmlns:a="http://schemas.openxmlformats.org/drawingml/2006/main" sz="2850" i="1">
                    <a:solidFill>
                      <a:srgbClr val="5E5E5E"/>
                    </a:solidFill>
                    <a:latin typeface="Cambria Math" panose="02040503050406030204" pitchFamily="18" charset="0"/>
                  </a:rPr>
                  <m:t>z</m:t>
                </m:r>
                <m:r>
                  <a:rPr xmlns:a="http://schemas.openxmlformats.org/drawingml/2006/main" sz="2850" i="1">
                    <a:solidFill>
                      <a:srgbClr val="5E5E5E"/>
                    </a:solidFill>
                    <a:latin typeface="Cambria Math" panose="02040503050406030204" pitchFamily="18" charset="0"/>
                  </a:rPr>
                  <m:t>)</m:t>
                </m:r>
                <m:r>
                  <a:rPr xmlns:a="http://schemas.openxmlformats.org/drawingml/2006/main" sz="2850" i="1">
                    <a:solidFill>
                      <a:srgbClr val="5E5E5E"/>
                    </a:solidFill>
                    <a:latin typeface="Cambria Math" panose="02040503050406030204" pitchFamily="18" charset="0"/>
                  </a:rPr>
                  <m:t>=</m:t>
                </m:r>
                <m:sSup>
                  <m:e>
                    <m:r>
                      <a:rPr xmlns:a="http://schemas.openxmlformats.org/drawingml/2006/main" sz="2850" i="1">
                        <a:solidFill>
                          <a:srgbClr val="5E5E5E"/>
                        </a:solidFill>
                        <a:latin typeface="Cambria Math" panose="02040503050406030204" pitchFamily="18" charset="0"/>
                      </a:rPr>
                      <m:t>z</m:t>
                    </m:r>
                  </m:e>
                  <m:sup>
                    <m:r>
                      <a:rPr xmlns:a="http://schemas.openxmlformats.org/drawingml/2006/main" sz="2850" i="1">
                        <a:solidFill>
                          <a:srgbClr val="5E5E5E"/>
                        </a:solidFill>
                        <a:latin typeface="Cambria Math" panose="02040503050406030204" pitchFamily="18" charset="0"/>
                      </a:rPr>
                      <m:t>2</m:t>
                    </m:r>
                  </m:sup>
                </m:sSup>
                <m:r>
                  <a:rPr xmlns:a="http://schemas.openxmlformats.org/drawingml/2006/main" sz="2850" i="1">
                    <a:solidFill>
                      <a:srgbClr val="5E5E5E"/>
                    </a:solidFill>
                    <a:latin typeface="Cambria Math" panose="02040503050406030204" pitchFamily="18" charset="0"/>
                  </a:rPr>
                  <m:t>+</m:t>
                </m:r>
                <m:r>
                  <a:rPr xmlns:a="http://schemas.openxmlformats.org/drawingml/2006/main" sz="2850" i="1">
                    <a:solidFill>
                      <a:srgbClr val="5E5E5E"/>
                    </a:solidFill>
                    <a:latin typeface="Cambria Math" panose="02040503050406030204" pitchFamily="18" charset="0"/>
                  </a:rPr>
                  <m:t>c</m:t>
                </m:r>
              </m:oMath>
            </a14:m>
            <a:r>
              <a:t> remains bounded</a:t>
            </a:r>
          </a:p>
        </p:txBody>
      </p:sp>
      <p:sp>
        <p:nvSpPr>
          <p:cNvPr id="347" name="https://en.wikipedia.org/wiki/Mandelbrot_set"/>
          <p:cNvSpPr txBox="1"/>
          <p:nvPr/>
        </p:nvSpPr>
        <p:spPr>
          <a:xfrm>
            <a:off x="18009958" y="13198407"/>
            <a:ext cx="6173725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https://en.wikipedia.org/wiki/Mandelbrot_set</a:t>
            </a:r>
          </a:p>
        </p:txBody>
      </p:sp>
      <p:sp>
        <p:nvSpPr>
          <p:cNvPr id="348" name="credit: wikipedia"/>
          <p:cNvSpPr txBox="1"/>
          <p:nvPr/>
        </p:nvSpPr>
        <p:spPr>
          <a:xfrm>
            <a:off x="20575009" y="11582617"/>
            <a:ext cx="241737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credit: wikipedia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0" name="Screen Shot 2018-10-18 at 10.04.12 AM.png" descr="Screen Shot 2018-10-18 at 10.04.12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47039" y="-10057"/>
            <a:ext cx="18327210" cy="13736114"/>
          </a:xfrm>
          <a:prstGeom prst="rect">
            <a:avLst/>
          </a:prstGeom>
          <a:ln w="12700">
            <a:miter lim="400000"/>
          </a:ln>
        </p:spPr>
      </p:pic>
      <p:sp>
        <p:nvSpPr>
          <p:cNvPr id="351" name="Floor : Santa Maria Trastevere, Rome"/>
          <p:cNvSpPr txBox="1"/>
          <p:nvPr/>
        </p:nvSpPr>
        <p:spPr>
          <a:xfrm>
            <a:off x="12382519" y="13055851"/>
            <a:ext cx="5796712" cy="539698"/>
          </a:xfrm>
          <a:prstGeom prst="rect">
            <a:avLst/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2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Floor : Santa Maria Trastevere, Rome</a:t>
            </a:r>
          </a:p>
        </p:txBody>
      </p:sp>
      <p:sp>
        <p:nvSpPr>
          <p:cNvPr id="352" name="Sierpinski Triangle…"/>
          <p:cNvSpPr txBox="1"/>
          <p:nvPr/>
        </p:nvSpPr>
        <p:spPr>
          <a:xfrm>
            <a:off x="107968" y="184825"/>
            <a:ext cx="3900488" cy="879476"/>
          </a:xfrm>
          <a:prstGeom prst="rect">
            <a:avLst/>
          </a:prstGeom>
          <a:solidFill>
            <a:srgbClr val="92929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b="1" sz="3200">
                <a:solidFill>
                  <a:srgbClr val="FFFFFF"/>
                </a:solidFill>
              </a:defRPr>
            </a:pPr>
            <a:r>
              <a:t>Sierpinski Triangle</a:t>
            </a:r>
          </a:p>
          <a:p>
            <a:pPr defTabSz="642937">
              <a:defRPr sz="16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Hausdorff dimension of log(3)/log(2)≈1.58</a:t>
            </a:r>
          </a:p>
        </p:txBody>
      </p:sp>
      <p:sp>
        <p:nvSpPr>
          <p:cNvPr id="353" name="https://en.wikipedia.org/wiki/Sierpiński_triangle"/>
          <p:cNvSpPr txBox="1"/>
          <p:nvPr/>
        </p:nvSpPr>
        <p:spPr>
          <a:xfrm>
            <a:off x="147027" y="13215067"/>
            <a:ext cx="6534304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https://en.wikipedia.org/wiki/Sierpiński_triangle</a:t>
            </a:r>
          </a:p>
        </p:txBody>
      </p:sp>
      <p:grpSp>
        <p:nvGrpSpPr>
          <p:cNvPr id="356" name="440px-Sierpinski_triangle_with_tree_diagram_addresses.png"/>
          <p:cNvGrpSpPr/>
          <p:nvPr/>
        </p:nvGrpSpPr>
        <p:grpSpPr>
          <a:xfrm>
            <a:off x="18479847" y="1249812"/>
            <a:ext cx="5664201" cy="6159501"/>
            <a:chOff x="0" y="0"/>
            <a:chExt cx="5664200" cy="6159500"/>
          </a:xfrm>
        </p:grpSpPr>
        <p:pic>
          <p:nvPicPr>
            <p:cNvPr id="355" name="440px-Sierpinski_triangle_with_tree_diagram_addresses.png" descr="440px-Sierpinski_triangle_with_tree_diagram_addresses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8100" y="38100"/>
              <a:ext cx="5588000" cy="60833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54" name="440px-Sierpinski_triangle_with_tree_diagram_addresses.png" descr="440px-Sierpinski_triangle_with_tree_diagram_addresses.png"/>
            <p:cNvPicPr>
              <a:picLocks noChangeAspect="0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5664200" cy="6159500"/>
            </a:xfrm>
            <a:prstGeom prst="rect">
              <a:avLst/>
            </a:prstGeom>
            <a:effectLst/>
          </p:spPr>
        </p:pic>
      </p:grpSp>
      <p:sp>
        <p:nvSpPr>
          <p:cNvPr id="357" name="We will use this idea to fill urban land…"/>
          <p:cNvSpPr txBox="1"/>
          <p:nvPr/>
        </p:nvSpPr>
        <p:spPr>
          <a:xfrm>
            <a:off x="18703468" y="7522207"/>
            <a:ext cx="5216958" cy="1566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 will use this idea to fill urban land </a:t>
            </a:r>
          </a:p>
          <a:p>
            <a:pPr/>
            <a:r>
              <a:t>with buildings </a:t>
            </a:r>
          </a:p>
          <a:p>
            <a:pPr/>
            <a:r>
              <a:t>and </a:t>
            </a:r>
          </a:p>
          <a:p>
            <a:pPr/>
            <a:r>
              <a:t>a hierarchy of infrastructure networks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1*E2CRmVJ6IcsuD_zBhDtlzA.png" descr="1*E2CRmVJ6IcsuD_zBhDtlzA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58898" y="4610682"/>
            <a:ext cx="15130798" cy="4494636"/>
          </a:xfrm>
          <a:prstGeom prst="rect">
            <a:avLst/>
          </a:prstGeom>
          <a:ln w="12700">
            <a:miter lim="400000"/>
          </a:ln>
        </p:spPr>
      </p:pic>
      <p:sp>
        <p:nvSpPr>
          <p:cNvPr id="360" name="lifepaths (urban mobility) can have different (fractal) dimensions"/>
          <p:cNvSpPr txBox="1"/>
          <p:nvPr/>
        </p:nvSpPr>
        <p:spPr>
          <a:xfrm>
            <a:off x="7134923" y="2104626"/>
            <a:ext cx="11400029" cy="601724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lifepaths (urban mobility) can have different (fractal) dimensions </a:t>
            </a:r>
          </a:p>
        </p:txBody>
      </p:sp>
      <p:sp>
        <p:nvSpPr>
          <p:cNvPr id="361" name="depending on the space they take up"/>
          <p:cNvSpPr txBox="1"/>
          <p:nvPr/>
        </p:nvSpPr>
        <p:spPr>
          <a:xfrm>
            <a:off x="9178188" y="2821234"/>
            <a:ext cx="7313499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depending on the space they take up</a:t>
            </a:r>
          </a:p>
        </p:txBody>
      </p:sp>
      <p:sp>
        <p:nvSpPr>
          <p:cNvPr id="362" name="We will take our world line to possibly have different fractal dimensions"/>
          <p:cNvSpPr txBox="1"/>
          <p:nvPr/>
        </p:nvSpPr>
        <p:spPr>
          <a:xfrm>
            <a:off x="5456030" y="11009650"/>
            <a:ext cx="14007720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We will take our world line to possibly have different fractal dimensions </a:t>
            </a:r>
          </a:p>
        </p:txBody>
      </p:sp>
      <p:sp>
        <p:nvSpPr>
          <p:cNvPr id="363" name="Circle"/>
          <p:cNvSpPr/>
          <p:nvPr/>
        </p:nvSpPr>
        <p:spPr>
          <a:xfrm>
            <a:off x="3583781" y="5519095"/>
            <a:ext cx="393616" cy="392359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4" name="Circle"/>
          <p:cNvSpPr/>
          <p:nvPr/>
        </p:nvSpPr>
        <p:spPr>
          <a:xfrm>
            <a:off x="4208859" y="6287048"/>
            <a:ext cx="393616" cy="392359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65" name="=0"/>
          <p:cNvSpPr txBox="1"/>
          <p:nvPr/>
        </p:nvSpPr>
        <p:spPr>
          <a:xfrm>
            <a:off x="3494128" y="9106653"/>
            <a:ext cx="1000838" cy="610475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14:m>
              <m:oMath>
                <m:sSub>
                  <m:e>
                    <m:r>
                      <a:rPr xmlns:a="http://schemas.openxmlformats.org/drawingml/2006/main" sz="2650" i="1">
                        <a:solidFill>
                          <a:srgbClr val="FEFEFE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sub>
                    <m:r>
                      <a:rPr xmlns:a="http://schemas.openxmlformats.org/drawingml/2006/main" sz="2650" i="1">
                        <a:solidFill>
                          <a:srgbClr val="FEFEFE"/>
                        </a:solidFill>
                        <a:latin typeface="Cambria Math" panose="02040503050406030204" pitchFamily="18" charset="0"/>
                      </a:rPr>
                      <m:t>m</m:t>
                    </m:r>
                  </m:sub>
                </m:sSub>
              </m:oMath>
            </a14:m>
            <a:r>
              <a:t>=0</a:t>
            </a:r>
            <a:endParaRPr sz="2200"/>
          </a:p>
        </p:txBody>
      </p:sp>
      <p:sp>
        <p:nvSpPr>
          <p:cNvPr id="366" name="Equation"/>
          <p:cNvSpPr txBox="1"/>
          <p:nvPr/>
        </p:nvSpPr>
        <p:spPr>
          <a:xfrm>
            <a:off x="10948342" y="12264475"/>
            <a:ext cx="2727655" cy="61231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ℓ</m:t>
                  </m:r>
                  <m:r>
                    <a:rPr xmlns:a="http://schemas.openxmlformats.org/drawingml/2006/main" sz="5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r>
                        <a:rPr xmlns:a="http://schemas.openxmlformats.org/drawingml/2006/main" sz="5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sup>
                      <m:f>
                        <m:fPr>
                          <m:ctrlPr>
                            <a:rPr xmlns:a="http://schemas.openxmlformats.org/drawingml/2006/main" sz="5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lin"/>
                        </m:fPr>
                        <m:num>
                          <m:sSub>
                            <m:e>
                              <m:r>
                                <a:rPr xmlns:a="http://schemas.openxmlformats.org/drawingml/2006/main" sz="5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xmlns:a="http://schemas.openxmlformats.org/drawingml/2006/main" sz="56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sub>
                          </m:sSub>
                        </m:num>
                        <m:den>
                          <m:r>
                            <a:rPr xmlns:a="http://schemas.openxmlformats.org/drawingml/2006/main" sz="56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sup>
                  </m:sSup>
                </m:oMath>
              </m:oMathPara>
            </a14:m>
            <a:endParaRPr sz="5600"/>
          </a:p>
        </p:txBody>
      </p:sp>
      <p:sp>
        <p:nvSpPr>
          <p:cNvPr id="367" name="=1"/>
          <p:cNvSpPr txBox="1"/>
          <p:nvPr/>
        </p:nvSpPr>
        <p:spPr>
          <a:xfrm>
            <a:off x="10316409" y="9106653"/>
            <a:ext cx="1000838" cy="610475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14:m>
              <m:oMath>
                <m:sSub>
                  <m:e>
                    <m:r>
                      <a:rPr xmlns:a="http://schemas.openxmlformats.org/drawingml/2006/main" sz="2650" i="1">
                        <a:solidFill>
                          <a:srgbClr val="FEFEFE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sub>
                    <m:r>
                      <a:rPr xmlns:a="http://schemas.openxmlformats.org/drawingml/2006/main" sz="2650" i="1">
                        <a:solidFill>
                          <a:srgbClr val="FEFEFE"/>
                        </a:solidFill>
                        <a:latin typeface="Cambria Math" panose="02040503050406030204" pitchFamily="18" charset="0"/>
                      </a:rPr>
                      <m:t>m</m:t>
                    </m:r>
                  </m:sub>
                </m:sSub>
              </m:oMath>
            </a14:m>
            <a:r>
              <a:t>=1</a:t>
            </a:r>
            <a:endParaRPr sz="2200"/>
          </a:p>
        </p:txBody>
      </p:sp>
      <p:sp>
        <p:nvSpPr>
          <p:cNvPr id="368" name="=2"/>
          <p:cNvSpPr txBox="1"/>
          <p:nvPr/>
        </p:nvSpPr>
        <p:spPr>
          <a:xfrm>
            <a:off x="17995941" y="9106653"/>
            <a:ext cx="1000837" cy="610475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14:m>
              <m:oMath>
                <m:sSub>
                  <m:e>
                    <m:r>
                      <a:rPr xmlns:a="http://schemas.openxmlformats.org/drawingml/2006/main" sz="2650" i="1">
                        <a:solidFill>
                          <a:srgbClr val="FEFEFE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sub>
                    <m:r>
                      <a:rPr xmlns:a="http://schemas.openxmlformats.org/drawingml/2006/main" sz="2650" i="1">
                        <a:solidFill>
                          <a:srgbClr val="FEFEFE"/>
                        </a:solidFill>
                        <a:latin typeface="Cambria Math" panose="02040503050406030204" pitchFamily="18" charset="0"/>
                      </a:rPr>
                      <m:t>m</m:t>
                    </m:r>
                  </m:sub>
                </m:sSub>
              </m:oMath>
            </a14:m>
            <a:r>
              <a:t>=2</a:t>
            </a:r>
            <a:endParaRPr sz="2200"/>
          </a:p>
        </p:txBody>
      </p:sp>
      <p:sp>
        <p:nvSpPr>
          <p:cNvPr id="369" name="Let’s use these ideas first in the amorphous settlement model:"/>
          <p:cNvSpPr txBox="1"/>
          <p:nvPr/>
        </p:nvSpPr>
        <p:spPr>
          <a:xfrm>
            <a:off x="4919770" y="742203"/>
            <a:ext cx="14544460" cy="7093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4100"/>
            </a:lvl1pPr>
          </a:lstStyle>
          <a:p>
            <a:pPr/>
            <a:r>
              <a:t>Let’s use these ideas first in the amorphous settlement model:</a:t>
            </a:r>
          </a:p>
        </p:txBody>
      </p:sp>
      <p:sp>
        <p:nvSpPr>
          <p:cNvPr id="370" name="IUS pp 77"/>
          <p:cNvSpPr txBox="1"/>
          <p:nvPr/>
        </p:nvSpPr>
        <p:spPr>
          <a:xfrm>
            <a:off x="21589420" y="12771834"/>
            <a:ext cx="1958544" cy="585112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IUS pp 77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Equation"/>
          <p:cNvSpPr txBox="1"/>
          <p:nvPr/>
        </p:nvSpPr>
        <p:spPr>
          <a:xfrm>
            <a:off x="9319080" y="8667358"/>
            <a:ext cx="7328634" cy="210389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4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4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48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d>
                        <m:dPr>
                          <m:ctrlP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xmlns:a="http://schemas.openxmlformats.org/drawingml/2006/main" sz="4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  <m:type m:val="bar"/>
                            </m:fPr>
                            <m:num>
                              <m:rad>
                                <m:radPr>
                                  <m:ctrlPr>
                                    <a:rPr xmlns:a="http://schemas.openxmlformats.org/drawingml/2006/main" sz="4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  <m:degHide m:val="on"/>
                                </m:radPr>
                                <m:deg/>
                                <m:e>
                                  <m:r>
                                    <a:rPr xmlns:a="http://schemas.openxmlformats.org/drawingml/2006/main" sz="4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π</m:t>
                                  </m:r>
                                </m:e>
                              </m:rad>
                              <m:r>
                                <a:rPr xmlns:a="http://schemas.openxmlformats.org/drawingml/2006/main" sz="4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G</m:t>
                              </m:r>
                            </m:num>
                            <m:den>
                              <m:sSub>
                                <m:e>
                                  <m:r>
                                    <a:rPr xmlns:a="http://schemas.openxmlformats.org/drawingml/2006/main" sz="4800" i="1">
                                      <a:solidFill>
                                        <a:srgbClr val="000000"/>
                                      </a:solidFill>
                                      <a:latin typeface="Cambria Math" panose="02040503050406030204" pitchFamily="18" charset="0"/>
                                    </a:rPr>
                                    <m:t>c</m:t>
                                  </m:r>
                                </m:e>
                                <m:sub>
                                  <m:sSub>
                                    <m:e>
                                      <m:r>
                                        <a:rPr xmlns:a="http://schemas.openxmlformats.org/drawingml/2006/main" sz="4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T</m:t>
                                      </m:r>
                                    </m:e>
                                    <m:sub>
                                      <m:r>
                                        <a:rPr xmlns:a="http://schemas.openxmlformats.org/drawingml/2006/main" sz="4800" i="1">
                                          <a:solidFill>
                                            <a:srgbClr val="000000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0</m:t>
                                      </m:r>
                                    </m:sub>
                                  </m:sSub>
                                </m:sub>
                              </m:sSub>
                            </m:den>
                          </m:f>
                        </m:e>
                      </m:d>
                    </m:e>
                    <m:sup>
                      <m:f>
                        <m:fPr>
                          <m:ctrlP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e>
                              <m:r>
                                <a:rPr xmlns:a="http://schemas.openxmlformats.org/drawingml/2006/main" sz="4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xmlns:a="http://schemas.openxmlformats.org/drawingml/2006/main" sz="4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sub>
                          </m:sSub>
                        </m:den>
                      </m:f>
                    </m:sup>
                  </m:sSup>
                  <m:sSup>
                    <m:e>
                      <m:r>
                        <a:rPr xmlns:a="http://schemas.openxmlformats.org/drawingml/2006/main" sz="48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e>
                    <m:sup>
                      <m:f>
                        <m:fPr>
                          <m:ctrlP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num>
                        <m:den>
                          <m: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  <m:r>
                            <a:rPr xmlns:a="http://schemas.openxmlformats.org/drawingml/2006/main" sz="48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+</m:t>
                          </m:r>
                          <m:sSub>
                            <m:e>
                              <m:r>
                                <a:rPr xmlns:a="http://schemas.openxmlformats.org/drawingml/2006/main" sz="4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  <m:sub>
                              <m:r>
                                <a:rPr xmlns:a="http://schemas.openxmlformats.org/drawingml/2006/main" sz="4800" i="1">
                                  <a:solidFill>
                                    <a:srgbClr val="000000"/>
                                  </a:solidFill>
                                  <a:latin typeface="Cambria Math" panose="02040503050406030204" pitchFamily="18" charset="0"/>
                                </a:rPr>
                                <m:t>m</m:t>
                              </m:r>
                            </m:sub>
                          </m:sSub>
                        </m:den>
                      </m:f>
                    </m:sup>
                  </m:sSup>
                </m:oMath>
              </m:oMathPara>
            </a14:m>
            <a:endParaRPr sz="4800"/>
          </a:p>
        </p:txBody>
      </p:sp>
      <p:sp>
        <p:nvSpPr>
          <p:cNvPr id="375" name="sublinear"/>
          <p:cNvSpPr txBox="1"/>
          <p:nvPr/>
        </p:nvSpPr>
        <p:spPr>
          <a:xfrm>
            <a:off x="18003903" y="9414638"/>
            <a:ext cx="1764920" cy="601724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sublinear</a:t>
            </a:r>
          </a:p>
        </p:txBody>
      </p:sp>
      <p:sp>
        <p:nvSpPr>
          <p:cNvPr id="376" name="Area:"/>
          <p:cNvSpPr txBox="1"/>
          <p:nvPr/>
        </p:nvSpPr>
        <p:spPr>
          <a:xfrm>
            <a:off x="4555416" y="9530284"/>
            <a:ext cx="1164261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Area:</a:t>
            </a:r>
          </a:p>
        </p:txBody>
      </p:sp>
      <p:sp>
        <p:nvSpPr>
          <p:cNvPr id="377" name="The Amorphous Settlement Model"/>
          <p:cNvSpPr txBox="1"/>
          <p:nvPr/>
        </p:nvSpPr>
        <p:spPr>
          <a:xfrm>
            <a:off x="7339006" y="1079940"/>
            <a:ext cx="6777051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The Amorphous Settlement Model</a:t>
            </a:r>
          </a:p>
        </p:txBody>
      </p:sp>
      <p:sp>
        <p:nvSpPr>
          <p:cNvPr id="378" name="maximal spatial limit to the city"/>
          <p:cNvSpPr txBox="1"/>
          <p:nvPr/>
        </p:nvSpPr>
        <p:spPr>
          <a:xfrm>
            <a:off x="15624130" y="1092272"/>
            <a:ext cx="5702936" cy="601724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maximal spatial limit to the city </a:t>
            </a:r>
          </a:p>
        </p:txBody>
      </p:sp>
      <p:sp>
        <p:nvSpPr>
          <p:cNvPr id="379" name="per individual:"/>
          <p:cNvSpPr txBox="1"/>
          <p:nvPr/>
        </p:nvSpPr>
        <p:spPr>
          <a:xfrm>
            <a:off x="3291957" y="2240697"/>
            <a:ext cx="2976805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per individual: </a:t>
            </a:r>
          </a:p>
        </p:txBody>
      </p:sp>
      <p:sp>
        <p:nvSpPr>
          <p:cNvPr id="380" name="net benefits~expected number of interactions    =   costs of movement"/>
          <p:cNvSpPr txBox="1"/>
          <p:nvPr/>
        </p:nvSpPr>
        <p:spPr>
          <a:xfrm>
            <a:off x="5259057" y="3190576"/>
            <a:ext cx="13865886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net benefits~expected number of interactions    =   costs of movement </a:t>
            </a:r>
          </a:p>
        </p:txBody>
      </p:sp>
      <p:sp>
        <p:nvSpPr>
          <p:cNvPr id="381" name="Equation"/>
          <p:cNvSpPr txBox="1"/>
          <p:nvPr/>
        </p:nvSpPr>
        <p:spPr>
          <a:xfrm>
            <a:off x="7941849" y="3879436"/>
            <a:ext cx="2010253" cy="123149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f>
                    <m:fPr>
                      <m:ctrlPr>
                        <a:rPr xmlns:a="http://schemas.openxmlformats.org/drawingml/2006/main" sz="4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4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num>
                    <m:den>
                      <m:r>
                        <a:rPr xmlns:a="http://schemas.openxmlformats.org/drawingml/2006/main" sz="4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den>
                  </m:f>
                </m:oMath>
              </m:oMathPara>
            </a14:m>
            <a:endParaRPr sz="4600"/>
          </a:p>
        </p:txBody>
      </p:sp>
      <p:sp>
        <p:nvSpPr>
          <p:cNvPr id="382" name="Equation"/>
          <p:cNvSpPr txBox="1"/>
          <p:nvPr/>
        </p:nvSpPr>
        <p:spPr>
          <a:xfrm>
            <a:off x="15451430" y="4286826"/>
            <a:ext cx="2739458" cy="77593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C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c</m:t>
                      </m:r>
                    </m:e>
                    <m:sub>
                      <m:sSub>
                        <m:e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  <m:sub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</m:sub>
                  </m:sSub>
                  <m:sSup>
                    <m:e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R</m:t>
                      </m:r>
                    </m:e>
                    <m:sup>
                      <m:sSub>
                        <m:e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</m:sub>
                      </m:sSub>
                    </m:sup>
                  </m:sSup>
                </m:oMath>
              </m:oMathPara>
            </a14:m>
            <a:endParaRPr sz="4900"/>
          </a:p>
        </p:txBody>
      </p:sp>
      <p:sp>
        <p:nvSpPr>
          <p:cNvPr id="383" name="lower bound on income"/>
          <p:cNvSpPr txBox="1"/>
          <p:nvPr/>
        </p:nvSpPr>
        <p:spPr>
          <a:xfrm>
            <a:off x="4202699" y="5313544"/>
            <a:ext cx="4298570" cy="601724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lower bound on income</a:t>
            </a:r>
          </a:p>
        </p:txBody>
      </p:sp>
      <p:sp>
        <p:nvSpPr>
          <p:cNvPr id="384" name="fractal dimension of movement"/>
          <p:cNvSpPr txBox="1"/>
          <p:nvPr/>
        </p:nvSpPr>
        <p:spPr>
          <a:xfrm>
            <a:off x="14765543" y="6064259"/>
            <a:ext cx="5604257" cy="601724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fractal dimension of movement</a:t>
            </a:r>
          </a:p>
        </p:txBody>
      </p:sp>
      <p:sp>
        <p:nvSpPr>
          <p:cNvPr id="385" name="Line"/>
          <p:cNvSpPr/>
          <p:nvPr/>
        </p:nvSpPr>
        <p:spPr>
          <a:xfrm flipV="1">
            <a:off x="17817703" y="4708137"/>
            <a:ext cx="1" cy="1272890"/>
          </a:xfrm>
          <a:prstGeom prst="line">
            <a:avLst/>
          </a:prstGeom>
          <a:ln w="254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86" name="Equation"/>
          <p:cNvSpPr txBox="1"/>
          <p:nvPr/>
        </p:nvSpPr>
        <p:spPr>
          <a:xfrm>
            <a:off x="17895605" y="11433571"/>
            <a:ext cx="2191261" cy="100799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α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num>
                    <m:den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+</m:t>
                      </m:r>
                      <m:sSub>
                        <m:e>
                          <m:r>
                            <a:rPr xmlns:a="http://schemas.openxmlformats.org/drawingml/2006/main" sz="3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xmlns:a="http://schemas.openxmlformats.org/drawingml/2006/main" sz="3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m</m:t>
                          </m:r>
                        </m:sub>
                      </m:sSub>
                    </m:den>
                  </m:f>
                </m:oMath>
              </m:oMathPara>
            </a14:m>
            <a:endParaRPr sz="3400"/>
          </a:p>
        </p:txBody>
      </p:sp>
      <p:sp>
        <p:nvSpPr>
          <p:cNvPr id="387" name="exponent:"/>
          <p:cNvSpPr txBox="1"/>
          <p:nvPr/>
        </p:nvSpPr>
        <p:spPr>
          <a:xfrm>
            <a:off x="15201862" y="11549122"/>
            <a:ext cx="2075003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exponent:</a:t>
            </a:r>
          </a:p>
        </p:txBody>
      </p:sp>
      <p:sp>
        <p:nvSpPr>
          <p:cNvPr id="388" name="D is the dimension of space, usually D=2"/>
          <p:cNvSpPr txBox="1"/>
          <p:nvPr/>
        </p:nvSpPr>
        <p:spPr>
          <a:xfrm>
            <a:off x="5057968" y="11624373"/>
            <a:ext cx="7778015" cy="626387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rPr i="1">
                <a:latin typeface="+mn-lt"/>
                <a:ea typeface="+mn-ea"/>
                <a:cs typeface="+mn-cs"/>
                <a:sym typeface="Helvetica Neue"/>
              </a:rPr>
              <a:t>D </a:t>
            </a:r>
            <a:r>
              <a:t>is the dimension of space, usually 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D</a:t>
            </a:r>
            <a:r>
              <a:t>=2</a:t>
            </a:r>
          </a:p>
        </p:txBody>
      </p:sp>
      <p:sp>
        <p:nvSpPr>
          <p:cNvPr id="389" name="is the fractal dimension of mobility, usually"/>
          <p:cNvSpPr txBox="1"/>
          <p:nvPr/>
        </p:nvSpPr>
        <p:spPr>
          <a:xfrm>
            <a:off x="4043831" y="12511372"/>
            <a:ext cx="10470136" cy="754498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14:m>
              <m:oMath>
                <m:sSub>
                  <m:e>
                    <m:r>
                      <a:rPr xmlns:a="http://schemas.openxmlformats.org/drawingml/2006/main" sz="38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sub>
                    <m:r>
                      <a:rPr xmlns:a="http://schemas.openxmlformats.org/drawingml/2006/main" sz="38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m</m:t>
                    </m:r>
                  </m:sub>
                </m:sSub>
              </m:oMath>
            </a14:m>
            <a:r>
              <a:t> is the fractal dimension of mobility, usually 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 </a:t>
            </a:r>
            <a14:m>
              <m:oMath>
                <m:sSub>
                  <m:e>
                    <m:r>
                      <a:rPr xmlns:a="http://schemas.openxmlformats.org/drawingml/2006/main" sz="38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H</m:t>
                    </m:r>
                  </m:e>
                  <m:sub>
                    <m:r>
                      <a:rPr xmlns:a="http://schemas.openxmlformats.org/drawingml/2006/main" sz="3850" i="1">
                        <a:solidFill>
                          <a:srgbClr val="FEFFFE"/>
                        </a:solidFill>
                        <a:latin typeface="Cambria Math" panose="02040503050406030204" pitchFamily="18" charset="0"/>
                      </a:rPr>
                      <m:t>m</m:t>
                    </m:r>
                  </m:sub>
                </m:sSub>
                <m:r>
                  <a:rPr xmlns:a="http://schemas.openxmlformats.org/drawingml/2006/main" sz="3850" i="1">
                    <a:solidFill>
                      <a:srgbClr val="FEFFFE"/>
                    </a:solidFill>
                    <a:latin typeface="Cambria Math" panose="02040503050406030204" pitchFamily="18" charset="0"/>
                  </a:rPr>
                  <m:t>=</m:t>
                </m:r>
                <m:r>
                  <a:rPr xmlns:a="http://schemas.openxmlformats.org/drawingml/2006/main" sz="3850" i="1">
                    <a:solidFill>
                      <a:srgbClr val="FEFFFE"/>
                    </a:solidFill>
                    <a:latin typeface="Cambria Math" panose="02040503050406030204" pitchFamily="18" charset="0"/>
                  </a:rPr>
                  <m:t>1</m:t>
                </m:r>
              </m:oMath>
            </a14:m>
          </a:p>
        </p:txBody>
      </p:sp>
      <p:sp>
        <p:nvSpPr>
          <p:cNvPr id="390" name="Expresses how these two spaces fit together"/>
          <p:cNvSpPr txBox="1"/>
          <p:nvPr/>
        </p:nvSpPr>
        <p:spPr>
          <a:xfrm>
            <a:off x="15364809" y="12657938"/>
            <a:ext cx="6221578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Expresses how these two spaces fit together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Four Principles of Urban Organization"/>
          <p:cNvSpPr txBox="1"/>
          <p:nvPr/>
        </p:nvSpPr>
        <p:spPr>
          <a:xfrm>
            <a:off x="8583002" y="1352213"/>
            <a:ext cx="7217995" cy="626387"/>
          </a:xfrm>
          <a:prstGeom prst="rect">
            <a:avLst/>
          </a:prstGeom>
          <a:solidFill>
            <a:srgbClr val="ED220D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Four Principles of Urban Organization</a:t>
            </a:r>
          </a:p>
        </p:txBody>
      </p:sp>
      <p:sp>
        <p:nvSpPr>
          <p:cNvPr id="180" name="1) Cities are mixing populations (networks) over built space and time…"/>
          <p:cNvSpPr txBox="1"/>
          <p:nvPr/>
        </p:nvSpPr>
        <p:spPr>
          <a:xfrm>
            <a:off x="3569922" y="4956512"/>
            <a:ext cx="13397307" cy="4588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1) Cities are mixing populations (networks) over built space and time</a:t>
            </a: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2) Personal effort is limited</a:t>
            </a: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3) City infrastructure as decentralized but hierarchical networks</a:t>
            </a: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4) Socioeconomic products of cities are the result of interactions,</a:t>
            </a:r>
          </a:p>
          <a:p>
            <a:pPr lvl="6" indent="1371600" algn="l" defTabSz="821531">
              <a:defRPr b="1" sz="3200">
                <a:solidFill>
                  <a:srgbClr val="000000"/>
                </a:solidFill>
              </a:defRPr>
            </a:pPr>
            <a:r>
              <a:t>                                               </a:t>
            </a:r>
          </a:p>
          <a:p>
            <a:pPr lvl="6" indent="1371600" algn="l" defTabSz="821531">
              <a:defRPr b="1" sz="3200">
                <a:solidFill>
                  <a:srgbClr val="000000"/>
                </a:solidFill>
              </a:defRPr>
            </a:pPr>
            <a:r>
              <a:t>                                                            subject to spatial costs</a:t>
            </a:r>
          </a:p>
        </p:txBody>
      </p:sp>
      <p:sp>
        <p:nvSpPr>
          <p:cNvPr id="181" name="Jacobs"/>
          <p:cNvSpPr txBox="1"/>
          <p:nvPr/>
        </p:nvSpPr>
        <p:spPr>
          <a:xfrm>
            <a:off x="16730431" y="7973556"/>
            <a:ext cx="1562939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Jacobs</a:t>
            </a:r>
          </a:p>
        </p:txBody>
      </p:sp>
      <p:sp>
        <p:nvSpPr>
          <p:cNvPr id="182" name="Park, Milgram, Zahavi, Simon"/>
          <p:cNvSpPr txBox="1"/>
          <p:nvPr/>
        </p:nvSpPr>
        <p:spPr>
          <a:xfrm>
            <a:off x="10163453" y="5901869"/>
            <a:ext cx="5941493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Park, Milgram, Zahavi, Simon </a:t>
            </a:r>
          </a:p>
        </p:txBody>
      </p:sp>
      <p:sp>
        <p:nvSpPr>
          <p:cNvPr id="183" name="Jacobs, Wirth, Burgess"/>
          <p:cNvSpPr txBox="1"/>
          <p:nvPr/>
        </p:nvSpPr>
        <p:spPr>
          <a:xfrm>
            <a:off x="18041706" y="4866025"/>
            <a:ext cx="4637355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Jacobs, Wirth, Burgess</a:t>
            </a:r>
          </a:p>
        </p:txBody>
      </p:sp>
      <p:sp>
        <p:nvSpPr>
          <p:cNvPr id="184" name="Alexander"/>
          <p:cNvSpPr txBox="1"/>
          <p:nvPr/>
        </p:nvSpPr>
        <p:spPr>
          <a:xfrm>
            <a:off x="17216570" y="6937712"/>
            <a:ext cx="2104264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Alexander</a:t>
            </a:r>
          </a:p>
        </p:txBody>
      </p:sp>
      <p:sp>
        <p:nvSpPr>
          <p:cNvPr id="185" name="Alonso"/>
          <p:cNvSpPr txBox="1"/>
          <p:nvPr/>
        </p:nvSpPr>
        <p:spPr>
          <a:xfrm>
            <a:off x="16764568" y="9009400"/>
            <a:ext cx="1494664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Alonso</a:t>
            </a:r>
          </a:p>
        </p:txBody>
      </p:sp>
      <p:sp>
        <p:nvSpPr>
          <p:cNvPr id="186" name="already in the amorphous model, but more to come…"/>
          <p:cNvSpPr txBox="1"/>
          <p:nvPr/>
        </p:nvSpPr>
        <p:spPr>
          <a:xfrm>
            <a:off x="828461" y="11121045"/>
            <a:ext cx="7404202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already in the amorphous model, but more to come…</a:t>
            </a:r>
          </a:p>
        </p:txBody>
      </p:sp>
      <p:sp>
        <p:nvSpPr>
          <p:cNvPr id="187" name="Line"/>
          <p:cNvSpPr/>
          <p:nvPr/>
        </p:nvSpPr>
        <p:spPr>
          <a:xfrm>
            <a:off x="1028757" y="5294631"/>
            <a:ext cx="2302324" cy="58894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12" h="21551" fill="norm" stroke="1" extrusionOk="0">
                <a:moveTo>
                  <a:pt x="0" y="21551"/>
                </a:moveTo>
                <a:cubicBezTo>
                  <a:pt x="1250" y="18924"/>
                  <a:pt x="1636" y="16238"/>
                  <a:pt x="1146" y="13567"/>
                </a:cubicBezTo>
                <a:cubicBezTo>
                  <a:pt x="540" y="10266"/>
                  <a:pt x="-1288" y="6822"/>
                  <a:pt x="2366" y="3860"/>
                </a:cubicBezTo>
                <a:cubicBezTo>
                  <a:pt x="4714" y="1957"/>
                  <a:pt x="9015" y="599"/>
                  <a:pt x="14056" y="153"/>
                </a:cubicBezTo>
                <a:cubicBezTo>
                  <a:pt x="16114" y="-29"/>
                  <a:pt x="18236" y="-49"/>
                  <a:pt x="20312" y="93"/>
                </a:cubicBezTo>
              </a:path>
            </a:pathLst>
          </a:cu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8" name="Line"/>
          <p:cNvSpPr/>
          <p:nvPr/>
        </p:nvSpPr>
        <p:spPr>
          <a:xfrm flipH="1">
            <a:off x="20562106" y="8286750"/>
            <a:ext cx="2104264" cy="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9" name="Line"/>
          <p:cNvSpPr/>
          <p:nvPr/>
        </p:nvSpPr>
        <p:spPr>
          <a:xfrm flipH="1">
            <a:off x="20562106" y="9322593"/>
            <a:ext cx="2104264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To get closer to the right answer need:"/>
          <p:cNvSpPr txBox="1"/>
          <p:nvPr/>
        </p:nvSpPr>
        <p:spPr>
          <a:xfrm>
            <a:off x="4781353" y="1954947"/>
            <a:ext cx="7606107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To get closer to the right answer need:</a:t>
            </a:r>
          </a:p>
        </p:txBody>
      </p:sp>
      <p:sp>
        <p:nvSpPr>
          <p:cNvPr id="192" name="To understand fundamental constraints on human interactions…"/>
          <p:cNvSpPr txBox="1"/>
          <p:nvPr/>
        </p:nvSpPr>
        <p:spPr>
          <a:xfrm>
            <a:off x="5559242" y="4666000"/>
            <a:ext cx="12211432" cy="359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To understand fundamental constraints on human interactions</a:t>
            </a: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To understand the general characteristics of urban spaces</a:t>
            </a: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A better model of social interactions over built space</a:t>
            </a: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To better compute costs of transportation and land rents</a:t>
            </a:r>
          </a:p>
        </p:txBody>
      </p:sp>
      <p:sp>
        <p:nvSpPr>
          <p:cNvPr id="193" name="Approved"/>
          <p:cNvSpPr/>
          <p:nvPr/>
        </p:nvSpPr>
        <p:spPr>
          <a:xfrm>
            <a:off x="18278544" y="4137848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9" y="0"/>
                </a:moveTo>
                <a:cubicBezTo>
                  <a:pt x="4834" y="0"/>
                  <a:pt x="0" y="4836"/>
                  <a:pt x="0" y="10801"/>
                </a:cubicBezTo>
                <a:cubicBezTo>
                  <a:pt x="0" y="16765"/>
                  <a:pt x="4835" y="21600"/>
                  <a:pt x="10799" y="21600"/>
                </a:cubicBezTo>
                <a:cubicBezTo>
                  <a:pt x="16764" y="21600"/>
                  <a:pt x="21600" y="16765"/>
                  <a:pt x="21600" y="10801"/>
                </a:cubicBezTo>
                <a:cubicBezTo>
                  <a:pt x="21600" y="4836"/>
                  <a:pt x="16764" y="0"/>
                  <a:pt x="10799" y="0"/>
                </a:cubicBezTo>
                <a:close/>
                <a:moveTo>
                  <a:pt x="16449" y="5521"/>
                </a:moveTo>
                <a:cubicBezTo>
                  <a:pt x="16477" y="5521"/>
                  <a:pt x="16505" y="5532"/>
                  <a:pt x="16527" y="5553"/>
                </a:cubicBezTo>
                <a:lnTo>
                  <a:pt x="18129" y="7155"/>
                </a:lnTo>
                <a:cubicBezTo>
                  <a:pt x="18171" y="7198"/>
                  <a:pt x="18171" y="7268"/>
                  <a:pt x="18129" y="7311"/>
                </a:cubicBezTo>
                <a:lnTo>
                  <a:pt x="8340" y="17100"/>
                </a:lnTo>
                <a:cubicBezTo>
                  <a:pt x="8297" y="17142"/>
                  <a:pt x="8227" y="17142"/>
                  <a:pt x="8185" y="17100"/>
                </a:cubicBezTo>
                <a:lnTo>
                  <a:pt x="7693" y="16608"/>
                </a:lnTo>
                <a:lnTo>
                  <a:pt x="6505" y="15420"/>
                </a:lnTo>
                <a:lnTo>
                  <a:pt x="3062" y="11977"/>
                </a:lnTo>
                <a:cubicBezTo>
                  <a:pt x="3020" y="11934"/>
                  <a:pt x="3020" y="11866"/>
                  <a:pt x="3062" y="11823"/>
                </a:cubicBezTo>
                <a:lnTo>
                  <a:pt x="4664" y="10221"/>
                </a:lnTo>
                <a:cubicBezTo>
                  <a:pt x="4707" y="10178"/>
                  <a:pt x="4777" y="10178"/>
                  <a:pt x="4820" y="10221"/>
                </a:cubicBezTo>
                <a:lnTo>
                  <a:pt x="8185" y="13586"/>
                </a:lnTo>
                <a:cubicBezTo>
                  <a:pt x="8227" y="13629"/>
                  <a:pt x="8297" y="13629"/>
                  <a:pt x="8340" y="13586"/>
                </a:cubicBezTo>
                <a:lnTo>
                  <a:pt x="16373" y="5553"/>
                </a:lnTo>
                <a:cubicBezTo>
                  <a:pt x="16394" y="5532"/>
                  <a:pt x="16421" y="5521"/>
                  <a:pt x="16449" y="5521"/>
                </a:cubicBezTo>
                <a:close/>
              </a:path>
            </a:pathLst>
          </a:cu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194" name="Approved"/>
          <p:cNvSpPr/>
          <p:nvPr/>
        </p:nvSpPr>
        <p:spPr>
          <a:xfrm>
            <a:off x="17252579" y="5246096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9" y="0"/>
                </a:moveTo>
                <a:cubicBezTo>
                  <a:pt x="4834" y="0"/>
                  <a:pt x="0" y="4836"/>
                  <a:pt x="0" y="10801"/>
                </a:cubicBezTo>
                <a:cubicBezTo>
                  <a:pt x="0" y="16765"/>
                  <a:pt x="4835" y="21600"/>
                  <a:pt x="10799" y="21600"/>
                </a:cubicBezTo>
                <a:cubicBezTo>
                  <a:pt x="16764" y="21600"/>
                  <a:pt x="21600" y="16765"/>
                  <a:pt x="21600" y="10801"/>
                </a:cubicBezTo>
                <a:cubicBezTo>
                  <a:pt x="21600" y="4836"/>
                  <a:pt x="16764" y="0"/>
                  <a:pt x="10799" y="0"/>
                </a:cubicBezTo>
                <a:close/>
                <a:moveTo>
                  <a:pt x="16449" y="5521"/>
                </a:moveTo>
                <a:cubicBezTo>
                  <a:pt x="16477" y="5521"/>
                  <a:pt x="16505" y="5532"/>
                  <a:pt x="16527" y="5553"/>
                </a:cubicBezTo>
                <a:lnTo>
                  <a:pt x="18129" y="7155"/>
                </a:lnTo>
                <a:cubicBezTo>
                  <a:pt x="18171" y="7198"/>
                  <a:pt x="18171" y="7268"/>
                  <a:pt x="18129" y="7311"/>
                </a:cubicBezTo>
                <a:lnTo>
                  <a:pt x="8340" y="17100"/>
                </a:lnTo>
                <a:cubicBezTo>
                  <a:pt x="8297" y="17142"/>
                  <a:pt x="8227" y="17142"/>
                  <a:pt x="8185" y="17100"/>
                </a:cubicBezTo>
                <a:lnTo>
                  <a:pt x="7693" y="16608"/>
                </a:lnTo>
                <a:lnTo>
                  <a:pt x="6505" y="15420"/>
                </a:lnTo>
                <a:lnTo>
                  <a:pt x="3062" y="11977"/>
                </a:lnTo>
                <a:cubicBezTo>
                  <a:pt x="3020" y="11934"/>
                  <a:pt x="3020" y="11866"/>
                  <a:pt x="3062" y="11823"/>
                </a:cubicBezTo>
                <a:lnTo>
                  <a:pt x="4664" y="10221"/>
                </a:lnTo>
                <a:cubicBezTo>
                  <a:pt x="4707" y="10178"/>
                  <a:pt x="4777" y="10178"/>
                  <a:pt x="4820" y="10221"/>
                </a:cubicBezTo>
                <a:lnTo>
                  <a:pt x="8185" y="13586"/>
                </a:lnTo>
                <a:cubicBezTo>
                  <a:pt x="8227" y="13629"/>
                  <a:pt x="8297" y="13629"/>
                  <a:pt x="8340" y="13586"/>
                </a:cubicBezTo>
                <a:lnTo>
                  <a:pt x="16373" y="5553"/>
                </a:lnTo>
                <a:cubicBezTo>
                  <a:pt x="16394" y="5532"/>
                  <a:pt x="16421" y="5521"/>
                  <a:pt x="16449" y="5521"/>
                </a:cubicBezTo>
                <a:close/>
              </a:path>
            </a:pathLst>
          </a:cu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195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9696" y="7258650"/>
            <a:ext cx="10583802" cy="762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ocioeconomic interactions are proportional to local social interactions"/>
          <p:cNvSpPr txBox="1"/>
          <p:nvPr/>
        </p:nvSpPr>
        <p:spPr>
          <a:xfrm>
            <a:off x="4772876" y="690158"/>
            <a:ext cx="14838249" cy="6097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400"/>
            </a:lvl1pPr>
          </a:lstStyle>
          <a:p>
            <a:pPr/>
            <a:r>
              <a:t>Socioeconomic interactions are proportional to local social interactions</a:t>
            </a:r>
          </a:p>
        </p:txBody>
      </p:sp>
      <p:sp>
        <p:nvSpPr>
          <p:cNvPr id="199" name="Net benefits (interactions):"/>
          <p:cNvSpPr txBox="1"/>
          <p:nvPr/>
        </p:nvSpPr>
        <p:spPr>
          <a:xfrm>
            <a:off x="265994" y="2400539"/>
            <a:ext cx="4778630" cy="601724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Net benefits (interactions):</a:t>
            </a:r>
          </a:p>
        </p:txBody>
      </p:sp>
      <p:sp>
        <p:nvSpPr>
          <p:cNvPr id="200" name="1. Interactions  between agents  i, j of type m"/>
          <p:cNvSpPr txBox="1"/>
          <p:nvPr/>
        </p:nvSpPr>
        <p:spPr>
          <a:xfrm>
            <a:off x="740225" y="10557788"/>
            <a:ext cx="7301714" cy="5647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2800">
                <a:solidFill>
                  <a:srgbClr val="000000"/>
                </a:solidFill>
              </a:defRPr>
            </a:pPr>
            <a:r>
              <a:t>1. Interactions  between agents  </a:t>
            </a:r>
            <a:r>
              <a:rPr i="1"/>
              <a:t>i, j </a:t>
            </a:r>
            <a:r>
              <a:t>of type </a:t>
            </a:r>
            <a:r>
              <a:rPr i="1"/>
              <a:t>m</a:t>
            </a:r>
          </a:p>
        </p:txBody>
      </p:sp>
      <p:sp>
        <p:nvSpPr>
          <p:cNvPr id="201" name="Equation"/>
          <p:cNvSpPr txBox="1"/>
          <p:nvPr/>
        </p:nvSpPr>
        <p:spPr>
          <a:xfrm>
            <a:off x="8458982" y="11023881"/>
            <a:ext cx="2891019" cy="119226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40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limLow>
                    <m:e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lim>
                  </m:limLow>
                  <m:sSub>
                    <m:e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</m:e>
                    <m:sub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b>
                  </m:sSub>
                  <m:sSubSup>
                    <m:e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e>
                    <m:sub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  <m:sup>
                      <m:r>
                        <a:rPr xmlns:a="http://schemas.openxmlformats.org/drawingml/2006/main" sz="40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p>
                  </m:sSubSup>
                </m:oMath>
              </m:oMathPara>
            </a14:m>
            <a:endParaRPr sz="4000"/>
          </a:p>
        </p:txBody>
      </p:sp>
      <p:sp>
        <p:nvSpPr>
          <p:cNvPr id="202" name="Equation"/>
          <p:cNvSpPr txBox="1"/>
          <p:nvPr/>
        </p:nvSpPr>
        <p:spPr>
          <a:xfrm>
            <a:off x="7249607" y="3730118"/>
            <a:ext cx="2750459" cy="64099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Sup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e>
                    <m:sub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  <m:sup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p>
                  </m:sSubSup>
                  <m:r>
                    <a:rPr xmlns:a="http://schemas.openxmlformats.org/drawingml/2006/main" sz="51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</m:e>
                    <m:sub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b>
                  </m:sSub>
                  <m:sSubSup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e>
                    <m:sub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  <m:sup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p>
                  </m:sSubSup>
                </m:oMath>
              </m:oMathPara>
            </a14:m>
            <a:endParaRPr sz="5100">
              <a:solidFill>
                <a:srgbClr val="5E5E5E"/>
              </a:solidFill>
            </a:endParaRPr>
          </a:p>
        </p:txBody>
      </p:sp>
      <p:sp>
        <p:nvSpPr>
          <p:cNvPr id="203" name="agent i’s “income” from interactions of type m"/>
          <p:cNvSpPr txBox="1"/>
          <p:nvPr/>
        </p:nvSpPr>
        <p:spPr>
          <a:xfrm>
            <a:off x="1208970" y="5039066"/>
            <a:ext cx="6364225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agent</a:t>
            </a:r>
            <a:r>
              <a:rPr i="1"/>
              <a:t> i’</a:t>
            </a:r>
            <a:r>
              <a:t>s “income” from interactions of type </a:t>
            </a:r>
            <a:r>
              <a:rPr i="1"/>
              <a:t>m</a:t>
            </a:r>
          </a:p>
        </p:txBody>
      </p:sp>
      <p:sp>
        <p:nvSpPr>
          <p:cNvPr id="204" name="value per interaction"/>
          <p:cNvSpPr txBox="1"/>
          <p:nvPr/>
        </p:nvSpPr>
        <p:spPr>
          <a:xfrm>
            <a:off x="7184656" y="5931224"/>
            <a:ext cx="288036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value per interaction</a:t>
            </a:r>
          </a:p>
        </p:txBody>
      </p:sp>
      <p:sp>
        <p:nvSpPr>
          <p:cNvPr id="205" name="number of interactions of type m (degree)"/>
          <p:cNvSpPr txBox="1"/>
          <p:nvPr/>
        </p:nvSpPr>
        <p:spPr>
          <a:xfrm>
            <a:off x="10014592" y="4619588"/>
            <a:ext cx="5737251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number of interactions of type </a:t>
            </a:r>
            <a:r>
              <a:rPr i="1"/>
              <a:t>m</a:t>
            </a:r>
            <a:r>
              <a:t> (degree)</a:t>
            </a:r>
          </a:p>
        </p:txBody>
      </p:sp>
      <p:sp>
        <p:nvSpPr>
          <p:cNvPr id="206" name="Line"/>
          <p:cNvSpPr/>
          <p:nvPr/>
        </p:nvSpPr>
        <p:spPr>
          <a:xfrm flipV="1">
            <a:off x="6341904" y="4343408"/>
            <a:ext cx="933080" cy="63079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7" name="Line"/>
          <p:cNvSpPr/>
          <p:nvPr/>
        </p:nvSpPr>
        <p:spPr>
          <a:xfrm flipV="1">
            <a:off x="8829072" y="4641671"/>
            <a:ext cx="149999" cy="127150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8" name="Line"/>
          <p:cNvSpPr/>
          <p:nvPr/>
        </p:nvSpPr>
        <p:spPr>
          <a:xfrm flipH="1" flipV="1">
            <a:off x="9990056" y="4343408"/>
            <a:ext cx="730730" cy="20639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9" name="Equation"/>
          <p:cNvSpPr txBox="1"/>
          <p:nvPr/>
        </p:nvSpPr>
        <p:spPr>
          <a:xfrm>
            <a:off x="18930796" y="3724951"/>
            <a:ext cx="3782340" cy="14300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p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Y</m:t>
                      </m:r>
                    </m:e>
                    <m:sup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p>
                  </m:sSup>
                  <m:r>
                    <a:rPr xmlns:a="http://schemas.openxmlformats.org/drawingml/2006/main" sz="51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</m:e>
                    <m:sub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b>
                  </m:sSub>
                  <m:limLow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lim>
                  </m:limLow>
                  <m:sSubSup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e>
                    <m:sub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  <m:sup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p>
                  </m:sSubSup>
                </m:oMath>
              </m:oMathPara>
            </a14:m>
            <a:endParaRPr sz="5100">
              <a:solidFill>
                <a:srgbClr val="5E5E5E"/>
              </a:solidFill>
            </a:endParaRPr>
          </a:p>
        </p:txBody>
      </p:sp>
      <p:sp>
        <p:nvSpPr>
          <p:cNvPr id="210" name="Total income of type m in population"/>
          <p:cNvSpPr txBox="1"/>
          <p:nvPr/>
        </p:nvSpPr>
        <p:spPr>
          <a:xfrm>
            <a:off x="18558920" y="5435909"/>
            <a:ext cx="5065777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Total income of type </a:t>
            </a:r>
            <a:r>
              <a:rPr i="1"/>
              <a:t>m</a:t>
            </a:r>
            <a:r>
              <a:t> in population</a:t>
            </a:r>
          </a:p>
        </p:txBody>
      </p:sp>
      <p:sp>
        <p:nvSpPr>
          <p:cNvPr id="211" name="Line"/>
          <p:cNvSpPr/>
          <p:nvPr/>
        </p:nvSpPr>
        <p:spPr>
          <a:xfrm flipV="1">
            <a:off x="18915735" y="4445344"/>
            <a:ext cx="149999" cy="101119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2" name="sum over all agents in population"/>
          <p:cNvSpPr txBox="1"/>
          <p:nvPr/>
        </p:nvSpPr>
        <p:spPr>
          <a:xfrm>
            <a:off x="16876357" y="2470718"/>
            <a:ext cx="4614063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sum over all agents in population</a:t>
            </a:r>
          </a:p>
        </p:txBody>
      </p:sp>
      <p:sp>
        <p:nvSpPr>
          <p:cNvPr id="213" name="Line"/>
          <p:cNvSpPr/>
          <p:nvPr/>
        </p:nvSpPr>
        <p:spPr>
          <a:xfrm>
            <a:off x="19680545" y="3036712"/>
            <a:ext cx="1403869" cy="58754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4" name="Equation"/>
          <p:cNvSpPr txBox="1"/>
          <p:nvPr/>
        </p:nvSpPr>
        <p:spPr>
          <a:xfrm>
            <a:off x="19423803" y="6623975"/>
            <a:ext cx="3336011" cy="148978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1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1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limLow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lim>
                  </m:limLow>
                  <m:sSub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</m:e>
                    <m:sub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b>
                  </m:sSub>
                  <m:sSubSup>
                    <m:e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e>
                    <m:sub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  <m:sup>
                      <m:r>
                        <a:rPr xmlns:a="http://schemas.openxmlformats.org/drawingml/2006/main" sz="51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p>
                  </m:sSubSup>
                </m:oMath>
              </m:oMathPara>
            </a14:m>
            <a:endParaRPr sz="5100">
              <a:solidFill>
                <a:srgbClr val="5E5E5E"/>
              </a:solidFill>
            </a:endParaRPr>
          </a:p>
        </p:txBody>
      </p:sp>
      <p:sp>
        <p:nvSpPr>
          <p:cNvPr id="215" name="Total income of all type (like GDP)"/>
          <p:cNvSpPr txBox="1"/>
          <p:nvPr/>
        </p:nvSpPr>
        <p:spPr>
          <a:xfrm>
            <a:off x="18481407" y="8401099"/>
            <a:ext cx="468111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Total income of all type (like GDP)</a:t>
            </a:r>
          </a:p>
        </p:txBody>
      </p:sp>
      <p:sp>
        <p:nvSpPr>
          <p:cNvPr id="216" name="We want to write these quantities in terms of lifepaths"/>
          <p:cNvSpPr txBox="1"/>
          <p:nvPr/>
        </p:nvSpPr>
        <p:spPr>
          <a:xfrm>
            <a:off x="681512" y="8345372"/>
            <a:ext cx="9823197" cy="5728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200"/>
            </a:lvl1pPr>
          </a:lstStyle>
          <a:p>
            <a:pPr/>
            <a:r>
              <a:t>We want to write these quantities in terms of lifepaths</a:t>
            </a:r>
          </a:p>
        </p:txBody>
      </p:sp>
      <p:sp>
        <p:nvSpPr>
          <p:cNvPr id="217" name="lifepaths —&gt;    interactions networks —&gt; degree"/>
          <p:cNvSpPr txBox="1"/>
          <p:nvPr/>
        </p:nvSpPr>
        <p:spPr>
          <a:xfrm>
            <a:off x="1957813" y="9239563"/>
            <a:ext cx="6779972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lifepaths —&gt;    interactions networks —&gt; degree </a:t>
            </a:r>
          </a:p>
        </p:txBody>
      </p:sp>
      <p:sp>
        <p:nvSpPr>
          <p:cNvPr id="218" name="network of interactions of type m (over some time)"/>
          <p:cNvSpPr txBox="1"/>
          <p:nvPr/>
        </p:nvSpPr>
        <p:spPr>
          <a:xfrm>
            <a:off x="8351598" y="12701545"/>
            <a:ext cx="694486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network of interactions of type </a:t>
            </a:r>
            <a:r>
              <a:rPr i="1"/>
              <a:t>m</a:t>
            </a:r>
            <a:r>
              <a:t> (over some time)</a:t>
            </a:r>
          </a:p>
        </p:txBody>
      </p:sp>
      <p:sp>
        <p:nvSpPr>
          <p:cNvPr id="219" name="Line"/>
          <p:cNvSpPr/>
          <p:nvPr/>
        </p:nvSpPr>
        <p:spPr>
          <a:xfrm flipV="1">
            <a:off x="11053134" y="11814228"/>
            <a:ext cx="1" cy="8371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0" name="recall that"/>
          <p:cNvSpPr txBox="1"/>
          <p:nvPr/>
        </p:nvSpPr>
        <p:spPr>
          <a:xfrm>
            <a:off x="14370085" y="11165586"/>
            <a:ext cx="1531316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recall that </a:t>
            </a:r>
          </a:p>
        </p:txBody>
      </p:sp>
      <p:sp>
        <p:nvSpPr>
          <p:cNvPr id="221" name="Equation"/>
          <p:cNvSpPr txBox="1"/>
          <p:nvPr/>
        </p:nvSpPr>
        <p:spPr>
          <a:xfrm>
            <a:off x="16324924" y="11053687"/>
            <a:ext cx="2057229" cy="113264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3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e>
                    <m:sub>
                      <m:r>
                        <a:rPr xmlns:a="http://schemas.openxmlformats.org/drawingml/2006/main" sz="3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limLow>
                    <m:e>
                      <m:r>
                        <a:rPr xmlns:a="http://schemas.openxmlformats.org/drawingml/2006/main" sz="3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3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lim>
                  </m:limLow>
                  <m:sSub>
                    <m:e>
                      <m:r>
                        <a:rPr xmlns:a="http://schemas.openxmlformats.org/drawingml/2006/main" sz="3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e>
                    <m:sub>
                      <m:r>
                        <a:rPr xmlns:a="http://schemas.openxmlformats.org/drawingml/2006/main" sz="3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</m:oMath>
              </m:oMathPara>
            </a14:m>
            <a:endParaRPr sz="3800">
              <a:solidFill>
                <a:srgbClr val="5E5E5E"/>
              </a:solidFill>
            </a:endParaRPr>
          </a:p>
        </p:txBody>
      </p:sp>
      <p:sp>
        <p:nvSpPr>
          <p:cNvPr id="222" name="IUS pp 80-81"/>
          <p:cNvSpPr txBox="1"/>
          <p:nvPr/>
        </p:nvSpPr>
        <p:spPr>
          <a:xfrm>
            <a:off x="20861999" y="12835921"/>
            <a:ext cx="2568551" cy="585113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IUS pp 80-81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ircle"/>
          <p:cNvSpPr/>
          <p:nvPr/>
        </p:nvSpPr>
        <p:spPr>
          <a:xfrm>
            <a:off x="233992" y="65970"/>
            <a:ext cx="9659516" cy="9659516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27" name="Home"/>
          <p:cNvSpPr/>
          <p:nvPr/>
        </p:nvSpPr>
        <p:spPr>
          <a:xfrm>
            <a:off x="6312975" y="961465"/>
            <a:ext cx="682855" cy="611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0" y="11938"/>
                </a:lnTo>
                <a:lnTo>
                  <a:pt x="3392" y="11938"/>
                </a:lnTo>
                <a:lnTo>
                  <a:pt x="3392" y="21600"/>
                </a:lnTo>
                <a:lnTo>
                  <a:pt x="8837" y="21600"/>
                </a:lnTo>
                <a:lnTo>
                  <a:pt x="8837" y="13819"/>
                </a:lnTo>
                <a:lnTo>
                  <a:pt x="12694" y="13819"/>
                </a:lnTo>
                <a:lnTo>
                  <a:pt x="12694" y="21600"/>
                </a:lnTo>
                <a:lnTo>
                  <a:pt x="18160" y="21600"/>
                </a:lnTo>
                <a:lnTo>
                  <a:pt x="18160" y="11938"/>
                </a:lnTo>
                <a:lnTo>
                  <a:pt x="21600" y="11938"/>
                </a:lnTo>
                <a:lnTo>
                  <a:pt x="18160" y="8135"/>
                </a:lnTo>
                <a:lnTo>
                  <a:pt x="18160" y="3553"/>
                </a:lnTo>
                <a:lnTo>
                  <a:pt x="16218" y="3553"/>
                </a:lnTo>
                <a:lnTo>
                  <a:pt x="16218" y="5984"/>
                </a:lnTo>
                <a:lnTo>
                  <a:pt x="10800" y="0"/>
                </a:lnTo>
                <a:close/>
              </a:path>
            </a:pathLst>
          </a:custGeom>
          <a:solidFill>
            <a:schemeClr val="accent1">
              <a:hueOff val="114395"/>
              <a:lumOff val="-24975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28" name="Shape"/>
          <p:cNvSpPr/>
          <p:nvPr/>
        </p:nvSpPr>
        <p:spPr>
          <a:xfrm>
            <a:off x="2143110" y="1649739"/>
            <a:ext cx="5379226" cy="58166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29" h="20742" fill="norm" stroke="1" extrusionOk="0">
                <a:moveTo>
                  <a:pt x="10662" y="171"/>
                </a:moveTo>
                <a:cubicBezTo>
                  <a:pt x="14033" y="-621"/>
                  <a:pt x="16865" y="1489"/>
                  <a:pt x="15854" y="3524"/>
                </a:cubicBezTo>
                <a:cubicBezTo>
                  <a:pt x="15146" y="4947"/>
                  <a:pt x="12890" y="4804"/>
                  <a:pt x="11802" y="5936"/>
                </a:cubicBezTo>
                <a:cubicBezTo>
                  <a:pt x="10150" y="7656"/>
                  <a:pt x="11725" y="10251"/>
                  <a:pt x="14142" y="9928"/>
                </a:cubicBezTo>
                <a:cubicBezTo>
                  <a:pt x="16528" y="9609"/>
                  <a:pt x="17352" y="5392"/>
                  <a:pt x="20177" y="6511"/>
                </a:cubicBezTo>
                <a:cubicBezTo>
                  <a:pt x="21446" y="7014"/>
                  <a:pt x="21482" y="8472"/>
                  <a:pt x="21405" y="9775"/>
                </a:cubicBezTo>
                <a:cubicBezTo>
                  <a:pt x="21312" y="11360"/>
                  <a:pt x="21398" y="12966"/>
                  <a:pt x="20975" y="14509"/>
                </a:cubicBezTo>
                <a:cubicBezTo>
                  <a:pt x="20061" y="17853"/>
                  <a:pt x="16991" y="20410"/>
                  <a:pt x="13183" y="20713"/>
                </a:cubicBezTo>
                <a:cubicBezTo>
                  <a:pt x="9840" y="20979"/>
                  <a:pt x="6795" y="19411"/>
                  <a:pt x="4020" y="17720"/>
                </a:cubicBezTo>
                <a:cubicBezTo>
                  <a:pt x="1949" y="16459"/>
                  <a:pt x="-118" y="14866"/>
                  <a:pt x="5" y="12672"/>
                </a:cubicBezTo>
                <a:cubicBezTo>
                  <a:pt x="112" y="10764"/>
                  <a:pt x="1921" y="9444"/>
                  <a:pt x="3121" y="7887"/>
                </a:cubicBezTo>
                <a:cubicBezTo>
                  <a:pt x="4401" y="6227"/>
                  <a:pt x="4998" y="4202"/>
                  <a:pt x="6413" y="2629"/>
                </a:cubicBezTo>
                <a:cubicBezTo>
                  <a:pt x="7498" y="1423"/>
                  <a:pt x="8989" y="564"/>
                  <a:pt x="10662" y="171"/>
                </a:cubicBezTo>
                <a:close/>
              </a:path>
            </a:pathLst>
          </a:custGeom>
          <a:ln w="533400">
            <a:solidFill>
              <a:schemeClr val="accent3">
                <a:alpha val="52155"/>
              </a:schemeClr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29" name="Circle"/>
          <p:cNvSpPr/>
          <p:nvPr/>
        </p:nvSpPr>
        <p:spPr>
          <a:xfrm>
            <a:off x="3160773" y="1067928"/>
            <a:ext cx="398698" cy="398697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0" name="Circle"/>
          <p:cNvSpPr/>
          <p:nvPr/>
        </p:nvSpPr>
        <p:spPr>
          <a:xfrm>
            <a:off x="2964320" y="3157475"/>
            <a:ext cx="398698" cy="398697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1" name="Circle"/>
          <p:cNvSpPr/>
          <p:nvPr/>
        </p:nvSpPr>
        <p:spPr>
          <a:xfrm>
            <a:off x="5943592" y="2282365"/>
            <a:ext cx="398698" cy="398698"/>
          </a:xfrm>
          <a:prstGeom prst="ellipse">
            <a:avLst/>
          </a:prstGeom>
          <a:solidFill>
            <a:srgbClr val="EF5FA7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2" name="Circle"/>
          <p:cNvSpPr/>
          <p:nvPr/>
        </p:nvSpPr>
        <p:spPr>
          <a:xfrm>
            <a:off x="6675826" y="6515037"/>
            <a:ext cx="398698" cy="398697"/>
          </a:xfrm>
          <a:prstGeom prst="ellipse">
            <a:avLst/>
          </a:prstGeom>
          <a:solidFill>
            <a:srgbClr val="EF5FA7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3" name="Circle"/>
          <p:cNvSpPr/>
          <p:nvPr/>
        </p:nvSpPr>
        <p:spPr>
          <a:xfrm>
            <a:off x="7515217" y="1835881"/>
            <a:ext cx="398697" cy="398697"/>
          </a:xfrm>
          <a:prstGeom prst="ellipse">
            <a:avLst/>
          </a:prstGeom>
          <a:solidFill>
            <a:schemeClr val="accent4">
              <a:hueOff val="222477"/>
              <a:satOff val="-4338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4" name="Circle"/>
          <p:cNvSpPr/>
          <p:nvPr/>
        </p:nvSpPr>
        <p:spPr>
          <a:xfrm>
            <a:off x="8390326" y="5139865"/>
            <a:ext cx="398698" cy="398698"/>
          </a:xfrm>
          <a:prstGeom prst="ellipse">
            <a:avLst/>
          </a:prstGeom>
          <a:solidFill>
            <a:srgbClr val="F8BA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5" name="Circle"/>
          <p:cNvSpPr/>
          <p:nvPr/>
        </p:nvSpPr>
        <p:spPr>
          <a:xfrm>
            <a:off x="5050623" y="4068303"/>
            <a:ext cx="398698" cy="398697"/>
          </a:xfrm>
          <a:prstGeom prst="ellipse">
            <a:avLst/>
          </a:prstGeom>
          <a:solidFill>
            <a:srgbClr val="F8BA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6" name="Circle"/>
          <p:cNvSpPr/>
          <p:nvPr/>
        </p:nvSpPr>
        <p:spPr>
          <a:xfrm>
            <a:off x="4633421" y="7211552"/>
            <a:ext cx="398698" cy="398698"/>
          </a:xfrm>
          <a:prstGeom prst="ellipse">
            <a:avLst/>
          </a:prstGeom>
          <a:solidFill>
            <a:srgbClr val="F8BA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7" name="Circle"/>
          <p:cNvSpPr/>
          <p:nvPr/>
        </p:nvSpPr>
        <p:spPr>
          <a:xfrm>
            <a:off x="3729030" y="5946432"/>
            <a:ext cx="398697" cy="398698"/>
          </a:xfrm>
          <a:prstGeom prst="ellipse">
            <a:avLst/>
          </a:prstGeom>
          <a:solidFill>
            <a:srgbClr val="F8BA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8" name="Circle"/>
          <p:cNvSpPr/>
          <p:nvPr/>
        </p:nvSpPr>
        <p:spPr>
          <a:xfrm>
            <a:off x="7304148" y="4358827"/>
            <a:ext cx="398698" cy="398698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39" name="Circle"/>
          <p:cNvSpPr/>
          <p:nvPr/>
        </p:nvSpPr>
        <p:spPr>
          <a:xfrm>
            <a:off x="8072101" y="6125026"/>
            <a:ext cx="398698" cy="398698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0" name="Circle"/>
          <p:cNvSpPr/>
          <p:nvPr/>
        </p:nvSpPr>
        <p:spPr>
          <a:xfrm>
            <a:off x="876516" y="4068303"/>
            <a:ext cx="398697" cy="39869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1" name="Circle"/>
          <p:cNvSpPr/>
          <p:nvPr/>
        </p:nvSpPr>
        <p:spPr>
          <a:xfrm>
            <a:off x="8911492" y="2856760"/>
            <a:ext cx="398698" cy="398698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2" name="Circle"/>
          <p:cNvSpPr/>
          <p:nvPr/>
        </p:nvSpPr>
        <p:spPr>
          <a:xfrm>
            <a:off x="697922" y="5589245"/>
            <a:ext cx="398698" cy="398697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3" name="Circle"/>
          <p:cNvSpPr/>
          <p:nvPr/>
        </p:nvSpPr>
        <p:spPr>
          <a:xfrm>
            <a:off x="3889764" y="4068303"/>
            <a:ext cx="398698" cy="398697"/>
          </a:xfrm>
          <a:prstGeom prst="ellipse">
            <a:avLst/>
          </a:prstGeom>
          <a:solidFill>
            <a:srgbClr val="F8BA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4" name="Circle"/>
          <p:cNvSpPr/>
          <p:nvPr/>
        </p:nvSpPr>
        <p:spPr>
          <a:xfrm>
            <a:off x="5693561" y="5589245"/>
            <a:ext cx="398697" cy="398697"/>
          </a:xfrm>
          <a:prstGeom prst="ellipse">
            <a:avLst/>
          </a:prstGeom>
          <a:solidFill>
            <a:schemeClr val="accent4">
              <a:hueOff val="222477"/>
              <a:satOff val="-4338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5" name="Circle"/>
          <p:cNvSpPr/>
          <p:nvPr/>
        </p:nvSpPr>
        <p:spPr>
          <a:xfrm>
            <a:off x="5943592" y="9036104"/>
            <a:ext cx="398698" cy="398697"/>
          </a:xfrm>
          <a:prstGeom prst="ellipse">
            <a:avLst/>
          </a:prstGeom>
          <a:solidFill>
            <a:schemeClr val="accent4">
              <a:hueOff val="222477"/>
              <a:satOff val="-4338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6" name="Circle"/>
          <p:cNvSpPr/>
          <p:nvPr/>
        </p:nvSpPr>
        <p:spPr>
          <a:xfrm>
            <a:off x="2839305" y="8286010"/>
            <a:ext cx="398697" cy="398698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7" name="Circle"/>
          <p:cNvSpPr/>
          <p:nvPr/>
        </p:nvSpPr>
        <p:spPr>
          <a:xfrm>
            <a:off x="1194740" y="6818646"/>
            <a:ext cx="398698" cy="398698"/>
          </a:xfrm>
          <a:prstGeom prst="ellipse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48" name="Equation"/>
          <p:cNvSpPr txBox="1"/>
          <p:nvPr/>
        </p:nvSpPr>
        <p:spPr>
          <a:xfrm>
            <a:off x="10976155" y="10473397"/>
            <a:ext cx="5881864" cy="180381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≃</m:t>
                  </m:r>
                  <m:bar>
                    <m:barPr>
                      <m:ctrlPr>
                        <a:rPr xmlns:a="http://schemas.openxmlformats.org/drawingml/2006/main" sz="5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pos m:val="top"/>
                    </m:barPr>
                    <m:e>
                      <m:r>
                        <a:rPr xmlns:a="http://schemas.openxmlformats.org/drawingml/2006/main" sz="5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</m:e>
                  </m:bar>
                  <m:f>
                    <m:fPr>
                      <m:ctrlPr>
                        <a:rPr xmlns:a="http://schemas.openxmlformats.org/drawingml/2006/main" sz="5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sSub>
                        <m:e>
                          <m:r>
                            <a:rPr xmlns:a="http://schemas.openxmlformats.org/drawingml/2006/main" sz="5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  <m:sub>
                          <m:r>
                            <a:rPr xmlns:a="http://schemas.openxmlformats.org/drawingml/2006/main" sz="5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xmlns:a="http://schemas.openxmlformats.org/drawingml/2006/main" sz="5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ℓ</m:t>
                      </m:r>
                    </m:num>
                    <m:den>
                      <m:sSub>
                        <m:e>
                          <m:r>
                            <a:rPr xmlns:a="http://schemas.openxmlformats.org/drawingml/2006/main" sz="5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  <m:sub>
                          <m:r>
                            <a:rPr xmlns:a="http://schemas.openxmlformats.org/drawingml/2006/main" sz="5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den>
                  </m:f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f>
                    <m:fPr>
                      <m:ctrlPr>
                        <a:rPr xmlns:a="http://schemas.openxmlformats.org/drawingml/2006/main" sz="5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num>
                    <m:den>
                      <m:sSub>
                        <m:e>
                          <m:r>
                            <a:rPr xmlns:a="http://schemas.openxmlformats.org/drawingml/2006/main" sz="5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  <m:sub>
                          <m:r>
                            <a:rPr xmlns:a="http://schemas.openxmlformats.org/drawingml/2006/main" sz="5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den>
                  </m:f>
                </m:oMath>
              </m:oMathPara>
            </a14:m>
            <a:endParaRPr sz="5900"/>
          </a:p>
        </p:txBody>
      </p:sp>
      <p:sp>
        <p:nvSpPr>
          <p:cNvPr id="249" name="on average:"/>
          <p:cNvSpPr txBox="1"/>
          <p:nvPr/>
        </p:nvSpPr>
        <p:spPr>
          <a:xfrm>
            <a:off x="7718521" y="11037823"/>
            <a:ext cx="2421662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on average:</a:t>
            </a:r>
          </a:p>
        </p:txBody>
      </p:sp>
      <p:sp>
        <p:nvSpPr>
          <p:cNvPr id="250" name="Line"/>
          <p:cNvSpPr/>
          <p:nvPr/>
        </p:nvSpPr>
        <p:spPr>
          <a:xfrm flipH="1" flipV="1">
            <a:off x="6357601" y="7253062"/>
            <a:ext cx="2868825" cy="179091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1" name="life path:"/>
          <p:cNvSpPr txBox="1"/>
          <p:nvPr/>
        </p:nvSpPr>
        <p:spPr>
          <a:xfrm>
            <a:off x="8280813" y="8503752"/>
            <a:ext cx="1673099" cy="601724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life path:</a:t>
            </a:r>
          </a:p>
        </p:txBody>
      </p:sp>
      <p:sp>
        <p:nvSpPr>
          <p:cNvPr id="252" name="Line"/>
          <p:cNvSpPr/>
          <p:nvPr/>
        </p:nvSpPr>
        <p:spPr>
          <a:xfrm flipV="1">
            <a:off x="2783915" y="6333024"/>
            <a:ext cx="386069" cy="38607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3" name="Equation"/>
          <p:cNvSpPr txBox="1"/>
          <p:nvPr/>
        </p:nvSpPr>
        <p:spPr>
          <a:xfrm>
            <a:off x="2629127" y="6174002"/>
            <a:ext cx="345764" cy="30266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sub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sub>
                  </m:sSub>
                </m:oMath>
              </m:oMathPara>
            </a14:m>
            <a:endParaRPr sz="3400"/>
          </a:p>
        </p:txBody>
      </p:sp>
      <p:sp>
        <p:nvSpPr>
          <p:cNvPr id="254" name="assume volume of world line is the same…"/>
          <p:cNvSpPr txBox="1"/>
          <p:nvPr/>
        </p:nvSpPr>
        <p:spPr>
          <a:xfrm>
            <a:off x="6484817" y="9270463"/>
            <a:ext cx="10381819" cy="10966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3200">
                <a:solidFill>
                  <a:srgbClr val="000000"/>
                </a:solidFill>
              </a:defRPr>
            </a:pPr>
            <a:r>
              <a:t>assume volume of world line is the same </a:t>
            </a:r>
          </a:p>
          <a:p>
            <a:pPr defTabSz="821531">
              <a:defRPr sz="3200">
                <a:solidFill>
                  <a:srgbClr val="000000"/>
                </a:solidFill>
              </a:defRPr>
            </a:pPr>
            <a:r>
              <a:t>length+ width regardless of city: conserved human effort</a:t>
            </a:r>
          </a:p>
        </p:txBody>
      </p:sp>
      <p:sp>
        <p:nvSpPr>
          <p:cNvPr id="255" name="Interactions of type m for individual i:"/>
          <p:cNvSpPr txBox="1"/>
          <p:nvPr/>
        </p:nvSpPr>
        <p:spPr>
          <a:xfrm>
            <a:off x="10246520" y="613067"/>
            <a:ext cx="7341134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b="1" sz="3200">
                <a:solidFill>
                  <a:srgbClr val="000000"/>
                </a:solidFill>
              </a:defRPr>
            </a:pPr>
            <a:r>
              <a:t>Interactions of type </a:t>
            </a:r>
            <a:r>
              <a:rPr i="1"/>
              <a:t>m</a:t>
            </a:r>
            <a:r>
              <a:t> for individual </a:t>
            </a:r>
            <a:r>
              <a:rPr i="1"/>
              <a:t>i</a:t>
            </a:r>
            <a:r>
              <a:t>:</a:t>
            </a:r>
          </a:p>
        </p:txBody>
      </p:sp>
      <p:sp>
        <p:nvSpPr>
          <p:cNvPr id="256" name="Equation"/>
          <p:cNvSpPr txBox="1"/>
          <p:nvPr/>
        </p:nvSpPr>
        <p:spPr>
          <a:xfrm>
            <a:off x="10006844" y="8518414"/>
            <a:ext cx="926758" cy="5723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[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]</m:t>
                  </m:r>
                </m:oMath>
              </m:oMathPara>
            </a14:m>
            <a:endParaRPr sz="4900"/>
          </a:p>
        </p:txBody>
      </p:sp>
      <p:sp>
        <p:nvSpPr>
          <p:cNvPr id="257" name="Line"/>
          <p:cNvSpPr/>
          <p:nvPr/>
        </p:nvSpPr>
        <p:spPr>
          <a:xfrm>
            <a:off x="3301836" y="7165120"/>
            <a:ext cx="1253084" cy="611623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8" name="Equation"/>
          <p:cNvSpPr txBox="1"/>
          <p:nvPr/>
        </p:nvSpPr>
        <p:spPr>
          <a:xfrm>
            <a:off x="3602814" y="7615047"/>
            <a:ext cx="225832" cy="30139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ℓ</m:t>
                  </m:r>
                </m:oMath>
              </m:oMathPara>
            </a14:m>
            <a:endParaRPr sz="3400"/>
          </a:p>
        </p:txBody>
      </p:sp>
      <p:pic>
        <p:nvPicPr>
          <p:cNvPr id="259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44898" y="274982"/>
            <a:ext cx="596086" cy="1302558"/>
          </a:xfrm>
          <a:prstGeom prst="rect">
            <a:avLst/>
          </a:prstGeom>
          <a:ln w="12700">
            <a:miter lim="400000"/>
          </a:ln>
        </p:spPr>
      </p:pic>
      <p:sp>
        <p:nvSpPr>
          <p:cNvPr id="260" name="This is an average result (over time and city population):…"/>
          <p:cNvSpPr txBox="1"/>
          <p:nvPr/>
        </p:nvSpPr>
        <p:spPr>
          <a:xfrm>
            <a:off x="183064" y="12482964"/>
            <a:ext cx="19745072" cy="1122424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821531">
              <a:defRPr sz="3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This is an </a:t>
            </a:r>
            <a:r>
              <a:rPr i="1">
                <a:latin typeface="+mn-lt"/>
                <a:ea typeface="+mn-ea"/>
                <a:cs typeface="+mn-cs"/>
                <a:sym typeface="Helvetica Neue"/>
              </a:rPr>
              <a:t>average</a:t>
            </a:r>
            <a:r>
              <a:t> result (over time and city population):</a:t>
            </a:r>
          </a:p>
          <a:p>
            <a:pPr algn="l"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different people have different lifepaths varying over time, expressing their preferences, constraints, growth, etc</a:t>
            </a:r>
          </a:p>
        </p:txBody>
      </p:sp>
      <p:sp>
        <p:nvSpPr>
          <p:cNvPr id="261" name="Rectangle"/>
          <p:cNvSpPr/>
          <p:nvPr/>
        </p:nvSpPr>
        <p:spPr>
          <a:xfrm>
            <a:off x="10355555" y="6127072"/>
            <a:ext cx="4269857" cy="101501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2" name="Equation"/>
          <p:cNvSpPr txBox="1"/>
          <p:nvPr/>
        </p:nvSpPr>
        <p:spPr>
          <a:xfrm>
            <a:off x="10718533" y="5550659"/>
            <a:ext cx="11671733" cy="119024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Sup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k</m:t>
                      </m:r>
                    </m:e>
                    <m:sub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  <m:sup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p>
                  </m:sSubSup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∫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limLow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lim>
                  </m:limLow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|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i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j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sSup>
                    <m:e>
                      <m:r>
                        <m:rPr>
                          <m:sty m:val="p"/>
                        </m:rP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e>
                    <m:sup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p>
                  </m:sSup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sSub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[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]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sSub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[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]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≃</m:t>
                  </m:r>
                  <m:f>
                    <m:fPr>
                      <m:ctrlP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P</m:t>
                      </m:r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num>
                    <m:den>
                      <m:sSub>
                        <m:e>
                          <m:r>
                            <a:rPr xmlns:a="http://schemas.openxmlformats.org/drawingml/2006/main" sz="3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  <m:sub>
                          <m:r>
                            <a:rPr xmlns:a="http://schemas.openxmlformats.org/drawingml/2006/main" sz="34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den>
                  </m:f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∫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sSup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e>
                    <m:sup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</m:sup>
                  </m:sSup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m:rPr>
                      <m:sty m:val="p"/>
                    </m:rP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Γ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-</m:t>
                  </m:r>
                  <m:sSub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e>
                    <m:sub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</m:sub>
                  </m:sSub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[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]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3400"/>
          </a:p>
        </p:txBody>
      </p:sp>
      <p:sp>
        <p:nvSpPr>
          <p:cNvPr id="263" name="happen when lifepaths overlap in space and time"/>
          <p:cNvSpPr txBox="1"/>
          <p:nvPr/>
        </p:nvSpPr>
        <p:spPr>
          <a:xfrm>
            <a:off x="11356143" y="1328580"/>
            <a:ext cx="6872327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happen when lifepaths overlap in space and time </a:t>
            </a:r>
          </a:p>
        </p:txBody>
      </p:sp>
      <p:sp>
        <p:nvSpPr>
          <p:cNvPr id="264" name="Equation"/>
          <p:cNvSpPr txBox="1"/>
          <p:nvPr/>
        </p:nvSpPr>
        <p:spPr>
          <a:xfrm>
            <a:off x="11291172" y="2619006"/>
            <a:ext cx="5251830" cy="53484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Sup>
                    <m:e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e>
                    <m:sub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  <m:sup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p>
                  </m:sSubSup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|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i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j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sSub>
                    <m:e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e>
                    <m:sub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≃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sSub>
                    <m:e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</m:e>
                    <m:sub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j</m:t>
                      </m:r>
                    </m:sub>
                  </m:sSub>
                </m:oMath>
              </m:oMathPara>
            </a14:m>
            <a:endParaRPr sz="3700"/>
          </a:p>
        </p:txBody>
      </p:sp>
      <p:sp>
        <p:nvSpPr>
          <p:cNvPr id="265" name="probability of type m interaction,…"/>
          <p:cNvSpPr txBox="1"/>
          <p:nvPr/>
        </p:nvSpPr>
        <p:spPr>
          <a:xfrm>
            <a:off x="10718533" y="3941515"/>
            <a:ext cx="4602786" cy="829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probability of type m interaction, </a:t>
            </a:r>
          </a:p>
          <a:p>
            <a:pPr/>
            <a:r>
              <a:t>                      given agents are i,j</a:t>
            </a:r>
          </a:p>
        </p:txBody>
      </p:sp>
      <p:sp>
        <p:nvSpPr>
          <p:cNvPr id="266" name="Line"/>
          <p:cNvSpPr/>
          <p:nvPr/>
        </p:nvSpPr>
        <p:spPr>
          <a:xfrm flipV="1">
            <a:off x="12330558" y="3030542"/>
            <a:ext cx="309128" cy="101716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7" name="mean field approximation…"/>
          <p:cNvSpPr txBox="1"/>
          <p:nvPr/>
        </p:nvSpPr>
        <p:spPr>
          <a:xfrm>
            <a:off x="16146344" y="3668668"/>
            <a:ext cx="4557066" cy="11979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mean field approximation</a:t>
            </a:r>
          </a:p>
          <a:p>
            <a:pPr/>
            <a:r>
              <a:t>(probability of interaction type is </a:t>
            </a:r>
          </a:p>
          <a:p>
            <a:pPr/>
            <a:r>
              <a:t>independent of specific pair)</a:t>
            </a:r>
          </a:p>
        </p:txBody>
      </p:sp>
      <p:sp>
        <p:nvSpPr>
          <p:cNvPr id="268" name="Line"/>
          <p:cNvSpPr/>
          <p:nvPr/>
        </p:nvSpPr>
        <p:spPr>
          <a:xfrm flipH="1" flipV="1">
            <a:off x="15636835" y="3202063"/>
            <a:ext cx="908138" cy="66769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9" name="Equation"/>
          <p:cNvSpPr txBox="1"/>
          <p:nvPr/>
        </p:nvSpPr>
        <p:spPr>
          <a:xfrm>
            <a:off x="11288851" y="7137030"/>
            <a:ext cx="3711269" cy="125743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4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4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sSub>
                    <m:e>
                      <m:r>
                        <a:rPr xmlns:a="http://schemas.openxmlformats.org/drawingml/2006/main" sz="4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sub>
                      <m:r>
                        <a:rPr xmlns:a="http://schemas.openxmlformats.org/drawingml/2006/main" sz="4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sub>
                  </m:sSub>
                  <m:r>
                    <a:rPr xmlns:a="http://schemas.openxmlformats.org/drawingml/2006/main" sz="42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ℓ</m:t>
                  </m:r>
                  <m:f>
                    <m:fPr>
                      <m:ctrlPr>
                        <a:rPr xmlns:a="http://schemas.openxmlformats.org/drawingml/2006/main" sz="4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4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xmlns:a="http://schemas.openxmlformats.org/drawingml/2006/main" sz="4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-</m:t>
                      </m:r>
                      <m:r>
                        <a:rPr xmlns:a="http://schemas.openxmlformats.org/drawingml/2006/main" sz="42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1</m:t>
                      </m:r>
                    </m:num>
                    <m:den>
                      <m:sSub>
                        <m:e>
                          <m:r>
                            <a:rPr xmlns:a="http://schemas.openxmlformats.org/drawingml/2006/main" sz="4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A</m:t>
                          </m:r>
                        </m:e>
                        <m:sub>
                          <m:r>
                            <a:rPr xmlns:a="http://schemas.openxmlformats.org/drawingml/2006/main" sz="42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sub>
                      </m:sSub>
                    </m:den>
                  </m:f>
                </m:oMath>
              </m:oMathPara>
            </a14:m>
            <a:endParaRPr sz="4200"/>
          </a:p>
        </p:txBody>
      </p:sp>
      <p:sp>
        <p:nvSpPr>
          <p:cNvPr id="270" name="Equation"/>
          <p:cNvSpPr txBox="1"/>
          <p:nvPr/>
        </p:nvSpPr>
        <p:spPr>
          <a:xfrm>
            <a:off x="18733816" y="11052107"/>
            <a:ext cx="5312512" cy="103678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bar>
                    <m:barPr>
                      <m:ctrlP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pos m:val="top"/>
                    </m:barPr>
                    <m:e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</m:e>
                  </m:ba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limLow>
                    <m:e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∑</m:t>
                      </m:r>
                    </m:e>
                    <m:lim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lim>
                  </m:limLow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P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m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sSub>
                    <m:e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</m:e>
                    <m:sub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m</m:t>
                      </m:r>
                    </m:sub>
                  </m:sSub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,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G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b>
                    <m:e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sub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0</m:t>
                      </m:r>
                    </m:sub>
                  </m:sSub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ℓ</m:t>
                  </m:r>
                  <m:bar>
                    <m:barPr>
                      <m:ctrlP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pos m:val="top"/>
                    </m:barPr>
                    <m:e>
                      <m:r>
                        <a:rPr xmlns:a="http://schemas.openxmlformats.org/drawingml/2006/main" sz="3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g</m:t>
                      </m:r>
                    </m:e>
                  </m:bar>
                </m:oMath>
              </m:oMathPara>
            </a14:m>
            <a:endParaRPr sz="3700"/>
          </a:p>
        </p:txBody>
      </p:sp>
      <p:sp>
        <p:nvSpPr>
          <p:cNvPr id="271" name="counts coincidences in spacetime"/>
          <p:cNvSpPr txBox="1"/>
          <p:nvPr/>
        </p:nvSpPr>
        <p:spPr>
          <a:xfrm>
            <a:off x="17522839" y="7564537"/>
            <a:ext cx="4743909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counts coincidences in spacetime</a:t>
            </a:r>
          </a:p>
        </p:txBody>
      </p:sp>
      <p:sp>
        <p:nvSpPr>
          <p:cNvPr id="272" name="Line"/>
          <p:cNvSpPr/>
          <p:nvPr/>
        </p:nvSpPr>
        <p:spPr>
          <a:xfrm flipH="1" flipV="1">
            <a:off x="14971855" y="6343524"/>
            <a:ext cx="3159881" cy="127696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3" name="Line"/>
          <p:cNvSpPr/>
          <p:nvPr/>
        </p:nvSpPr>
        <p:spPr>
          <a:xfrm flipV="1">
            <a:off x="20363477" y="6343524"/>
            <a:ext cx="371452" cy="127941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74" name="IUS pp 80-81"/>
          <p:cNvSpPr txBox="1"/>
          <p:nvPr/>
        </p:nvSpPr>
        <p:spPr>
          <a:xfrm>
            <a:off x="21393190" y="226891"/>
            <a:ext cx="2568551" cy="585113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IUS pp 80-81</a:t>
            </a:r>
          </a:p>
        </p:txBody>
      </p:sp>
      <p:sp>
        <p:nvSpPr>
          <p:cNvPr id="275" name="IUS Fig. 3.9"/>
          <p:cNvSpPr txBox="1"/>
          <p:nvPr/>
        </p:nvSpPr>
        <p:spPr>
          <a:xfrm>
            <a:off x="260182" y="9526255"/>
            <a:ext cx="2267814" cy="585113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IUS Fig. 3.9</a:t>
            </a:r>
          </a:p>
        </p:txBody>
      </p:sp>
      <p:sp>
        <p:nvSpPr>
          <p:cNvPr id="276" name="keeps track of time"/>
          <p:cNvSpPr txBox="1"/>
          <p:nvPr/>
        </p:nvSpPr>
        <p:spPr>
          <a:xfrm>
            <a:off x="20716678" y="12813493"/>
            <a:ext cx="272278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keeps track of time</a:t>
            </a:r>
          </a:p>
        </p:txBody>
      </p:sp>
      <p:sp>
        <p:nvSpPr>
          <p:cNvPr id="277" name="Line"/>
          <p:cNvSpPr/>
          <p:nvPr/>
        </p:nvSpPr>
        <p:spPr>
          <a:xfrm flipV="1">
            <a:off x="23297801" y="11626745"/>
            <a:ext cx="298391" cy="129998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o get closer to the right answer need:"/>
          <p:cNvSpPr txBox="1"/>
          <p:nvPr/>
        </p:nvSpPr>
        <p:spPr>
          <a:xfrm>
            <a:off x="4781353" y="1954947"/>
            <a:ext cx="7606107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To get closer to the right answer need:</a:t>
            </a:r>
          </a:p>
        </p:txBody>
      </p:sp>
      <p:sp>
        <p:nvSpPr>
          <p:cNvPr id="282" name="To understand fundamental constraints on human interactions…"/>
          <p:cNvSpPr txBox="1"/>
          <p:nvPr/>
        </p:nvSpPr>
        <p:spPr>
          <a:xfrm>
            <a:off x="5559242" y="4666000"/>
            <a:ext cx="12211432" cy="35981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To understand fundamental constraints on human interactions</a:t>
            </a: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To understand the general characteristics of urban spaces</a:t>
            </a: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A better model of social interactions over built space</a:t>
            </a: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</a:p>
          <a:p>
            <a:pPr algn="l" defTabSz="821531">
              <a:defRPr b="1" sz="3200">
                <a:solidFill>
                  <a:srgbClr val="000000"/>
                </a:solidFill>
              </a:defRPr>
            </a:pPr>
            <a:r>
              <a:t>To better compute costs of transportation and land rents</a:t>
            </a:r>
          </a:p>
        </p:txBody>
      </p:sp>
      <p:sp>
        <p:nvSpPr>
          <p:cNvPr id="283" name="Approved"/>
          <p:cNvSpPr/>
          <p:nvPr/>
        </p:nvSpPr>
        <p:spPr>
          <a:xfrm>
            <a:off x="18621981" y="4137848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9" y="0"/>
                </a:moveTo>
                <a:cubicBezTo>
                  <a:pt x="4834" y="0"/>
                  <a:pt x="0" y="4836"/>
                  <a:pt x="0" y="10801"/>
                </a:cubicBezTo>
                <a:cubicBezTo>
                  <a:pt x="0" y="16765"/>
                  <a:pt x="4835" y="21600"/>
                  <a:pt x="10799" y="21600"/>
                </a:cubicBezTo>
                <a:cubicBezTo>
                  <a:pt x="16764" y="21600"/>
                  <a:pt x="21600" y="16765"/>
                  <a:pt x="21600" y="10801"/>
                </a:cubicBezTo>
                <a:cubicBezTo>
                  <a:pt x="21600" y="4836"/>
                  <a:pt x="16764" y="0"/>
                  <a:pt x="10799" y="0"/>
                </a:cubicBezTo>
                <a:close/>
                <a:moveTo>
                  <a:pt x="16449" y="5521"/>
                </a:moveTo>
                <a:cubicBezTo>
                  <a:pt x="16477" y="5521"/>
                  <a:pt x="16505" y="5532"/>
                  <a:pt x="16527" y="5553"/>
                </a:cubicBezTo>
                <a:lnTo>
                  <a:pt x="18129" y="7155"/>
                </a:lnTo>
                <a:cubicBezTo>
                  <a:pt x="18171" y="7198"/>
                  <a:pt x="18171" y="7268"/>
                  <a:pt x="18129" y="7311"/>
                </a:cubicBezTo>
                <a:lnTo>
                  <a:pt x="8340" y="17100"/>
                </a:lnTo>
                <a:cubicBezTo>
                  <a:pt x="8297" y="17142"/>
                  <a:pt x="8227" y="17142"/>
                  <a:pt x="8185" y="17100"/>
                </a:cubicBezTo>
                <a:lnTo>
                  <a:pt x="7693" y="16608"/>
                </a:lnTo>
                <a:lnTo>
                  <a:pt x="6505" y="15420"/>
                </a:lnTo>
                <a:lnTo>
                  <a:pt x="3062" y="11977"/>
                </a:lnTo>
                <a:cubicBezTo>
                  <a:pt x="3020" y="11934"/>
                  <a:pt x="3020" y="11866"/>
                  <a:pt x="3062" y="11823"/>
                </a:cubicBezTo>
                <a:lnTo>
                  <a:pt x="4664" y="10221"/>
                </a:lnTo>
                <a:cubicBezTo>
                  <a:pt x="4707" y="10178"/>
                  <a:pt x="4777" y="10178"/>
                  <a:pt x="4820" y="10221"/>
                </a:cubicBezTo>
                <a:lnTo>
                  <a:pt x="8185" y="13586"/>
                </a:lnTo>
                <a:cubicBezTo>
                  <a:pt x="8227" y="13629"/>
                  <a:pt x="8297" y="13629"/>
                  <a:pt x="8340" y="13586"/>
                </a:cubicBezTo>
                <a:lnTo>
                  <a:pt x="16373" y="5553"/>
                </a:lnTo>
                <a:cubicBezTo>
                  <a:pt x="16394" y="5532"/>
                  <a:pt x="16421" y="5521"/>
                  <a:pt x="16449" y="5521"/>
                </a:cubicBezTo>
                <a:close/>
              </a:path>
            </a:pathLst>
          </a:cu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4" name="Approved"/>
          <p:cNvSpPr/>
          <p:nvPr/>
        </p:nvSpPr>
        <p:spPr>
          <a:xfrm>
            <a:off x="16050552" y="6223000"/>
            <a:ext cx="1270001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9" y="0"/>
                </a:moveTo>
                <a:cubicBezTo>
                  <a:pt x="4834" y="0"/>
                  <a:pt x="0" y="4836"/>
                  <a:pt x="0" y="10801"/>
                </a:cubicBezTo>
                <a:cubicBezTo>
                  <a:pt x="0" y="16765"/>
                  <a:pt x="4835" y="21600"/>
                  <a:pt x="10799" y="21600"/>
                </a:cubicBezTo>
                <a:cubicBezTo>
                  <a:pt x="16764" y="21600"/>
                  <a:pt x="21600" y="16765"/>
                  <a:pt x="21600" y="10801"/>
                </a:cubicBezTo>
                <a:cubicBezTo>
                  <a:pt x="21600" y="4836"/>
                  <a:pt x="16764" y="0"/>
                  <a:pt x="10799" y="0"/>
                </a:cubicBezTo>
                <a:close/>
                <a:moveTo>
                  <a:pt x="16449" y="5521"/>
                </a:moveTo>
                <a:cubicBezTo>
                  <a:pt x="16477" y="5521"/>
                  <a:pt x="16505" y="5532"/>
                  <a:pt x="16527" y="5553"/>
                </a:cubicBezTo>
                <a:lnTo>
                  <a:pt x="18129" y="7155"/>
                </a:lnTo>
                <a:cubicBezTo>
                  <a:pt x="18171" y="7198"/>
                  <a:pt x="18171" y="7268"/>
                  <a:pt x="18129" y="7311"/>
                </a:cubicBezTo>
                <a:lnTo>
                  <a:pt x="8340" y="17100"/>
                </a:lnTo>
                <a:cubicBezTo>
                  <a:pt x="8297" y="17142"/>
                  <a:pt x="8227" y="17142"/>
                  <a:pt x="8185" y="17100"/>
                </a:cubicBezTo>
                <a:lnTo>
                  <a:pt x="7693" y="16608"/>
                </a:lnTo>
                <a:lnTo>
                  <a:pt x="6505" y="15420"/>
                </a:lnTo>
                <a:lnTo>
                  <a:pt x="3062" y="11977"/>
                </a:lnTo>
                <a:cubicBezTo>
                  <a:pt x="3020" y="11934"/>
                  <a:pt x="3020" y="11866"/>
                  <a:pt x="3062" y="11823"/>
                </a:cubicBezTo>
                <a:lnTo>
                  <a:pt x="4664" y="10221"/>
                </a:lnTo>
                <a:cubicBezTo>
                  <a:pt x="4707" y="10178"/>
                  <a:pt x="4777" y="10178"/>
                  <a:pt x="4820" y="10221"/>
                </a:cubicBezTo>
                <a:lnTo>
                  <a:pt x="8185" y="13586"/>
                </a:lnTo>
                <a:cubicBezTo>
                  <a:pt x="8227" y="13629"/>
                  <a:pt x="8297" y="13629"/>
                  <a:pt x="8340" y="13586"/>
                </a:cubicBezTo>
                <a:lnTo>
                  <a:pt x="16373" y="5553"/>
                </a:lnTo>
                <a:cubicBezTo>
                  <a:pt x="16394" y="5532"/>
                  <a:pt x="16421" y="5521"/>
                  <a:pt x="16449" y="5521"/>
                </a:cubicBezTo>
                <a:close/>
              </a:path>
            </a:pathLst>
          </a:cu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pic>
        <p:nvPicPr>
          <p:cNvPr id="285" name="Line Line" descr="Line Line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606883" y="8288960"/>
            <a:ext cx="10583802" cy="76201"/>
          </a:xfrm>
          <a:prstGeom prst="rect">
            <a:avLst/>
          </a:prstGeom>
        </p:spPr>
      </p:pic>
      <p:sp>
        <p:nvSpPr>
          <p:cNvPr id="287" name="Approved"/>
          <p:cNvSpPr/>
          <p:nvPr/>
        </p:nvSpPr>
        <p:spPr>
          <a:xfrm>
            <a:off x="17305987" y="5172502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799" y="0"/>
                </a:moveTo>
                <a:cubicBezTo>
                  <a:pt x="4834" y="0"/>
                  <a:pt x="0" y="4836"/>
                  <a:pt x="0" y="10801"/>
                </a:cubicBezTo>
                <a:cubicBezTo>
                  <a:pt x="0" y="16765"/>
                  <a:pt x="4835" y="21600"/>
                  <a:pt x="10799" y="21600"/>
                </a:cubicBezTo>
                <a:cubicBezTo>
                  <a:pt x="16764" y="21600"/>
                  <a:pt x="21600" y="16765"/>
                  <a:pt x="21600" y="10801"/>
                </a:cubicBezTo>
                <a:cubicBezTo>
                  <a:pt x="21600" y="4836"/>
                  <a:pt x="16764" y="0"/>
                  <a:pt x="10799" y="0"/>
                </a:cubicBezTo>
                <a:close/>
                <a:moveTo>
                  <a:pt x="16449" y="5521"/>
                </a:moveTo>
                <a:cubicBezTo>
                  <a:pt x="16477" y="5521"/>
                  <a:pt x="16505" y="5532"/>
                  <a:pt x="16527" y="5553"/>
                </a:cubicBezTo>
                <a:lnTo>
                  <a:pt x="18129" y="7155"/>
                </a:lnTo>
                <a:cubicBezTo>
                  <a:pt x="18171" y="7198"/>
                  <a:pt x="18171" y="7268"/>
                  <a:pt x="18129" y="7311"/>
                </a:cubicBezTo>
                <a:lnTo>
                  <a:pt x="8340" y="17100"/>
                </a:lnTo>
                <a:cubicBezTo>
                  <a:pt x="8297" y="17142"/>
                  <a:pt x="8227" y="17142"/>
                  <a:pt x="8185" y="17100"/>
                </a:cubicBezTo>
                <a:lnTo>
                  <a:pt x="7693" y="16608"/>
                </a:lnTo>
                <a:lnTo>
                  <a:pt x="6505" y="15420"/>
                </a:lnTo>
                <a:lnTo>
                  <a:pt x="3062" y="11977"/>
                </a:lnTo>
                <a:cubicBezTo>
                  <a:pt x="3020" y="11934"/>
                  <a:pt x="3020" y="11866"/>
                  <a:pt x="3062" y="11823"/>
                </a:cubicBezTo>
                <a:lnTo>
                  <a:pt x="4664" y="10221"/>
                </a:lnTo>
                <a:cubicBezTo>
                  <a:pt x="4707" y="10178"/>
                  <a:pt x="4777" y="10178"/>
                  <a:pt x="4820" y="10221"/>
                </a:cubicBezTo>
                <a:lnTo>
                  <a:pt x="8185" y="13586"/>
                </a:lnTo>
                <a:cubicBezTo>
                  <a:pt x="8227" y="13629"/>
                  <a:pt x="8297" y="13629"/>
                  <a:pt x="8340" y="13586"/>
                </a:cubicBezTo>
                <a:lnTo>
                  <a:pt x="16373" y="5553"/>
                </a:lnTo>
                <a:cubicBezTo>
                  <a:pt x="16394" y="5532"/>
                  <a:pt x="16421" y="5521"/>
                  <a:pt x="16449" y="5521"/>
                </a:cubicBezTo>
                <a:close/>
              </a:path>
            </a:pathLst>
          </a:custGeom>
          <a:solidFill>
            <a:srgbClr val="60D937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city"/>
          <p:cNvSpPr/>
          <p:nvPr/>
        </p:nvSpPr>
        <p:spPr>
          <a:xfrm>
            <a:off x="9756718" y="3967586"/>
            <a:ext cx="4251439" cy="425144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city</a:t>
            </a:r>
          </a:p>
        </p:txBody>
      </p:sp>
      <p:sp>
        <p:nvSpPr>
          <p:cNvPr id="290" name="How do people move and interact in a city?"/>
          <p:cNvSpPr txBox="1"/>
          <p:nvPr/>
        </p:nvSpPr>
        <p:spPr>
          <a:xfrm>
            <a:off x="6492112" y="1556489"/>
            <a:ext cx="11399775" cy="787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4300">
                <a:solidFill>
                  <a:srgbClr val="000000"/>
                </a:solidFill>
              </a:defRPr>
            </a:lvl1pPr>
          </a:lstStyle>
          <a:p>
            <a:pPr/>
            <a:r>
              <a:t>How do people move and interact in a city?</a:t>
            </a:r>
          </a:p>
        </p:txBody>
      </p:sp>
      <p:sp>
        <p:nvSpPr>
          <p:cNvPr id="291" name="city"/>
          <p:cNvSpPr/>
          <p:nvPr/>
        </p:nvSpPr>
        <p:spPr>
          <a:xfrm>
            <a:off x="4601765" y="3857625"/>
            <a:ext cx="4251439" cy="4251439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city</a:t>
            </a:r>
          </a:p>
        </p:txBody>
      </p:sp>
      <p:sp>
        <p:nvSpPr>
          <p:cNvPr id="292" name="Home"/>
          <p:cNvSpPr/>
          <p:nvPr/>
        </p:nvSpPr>
        <p:spPr>
          <a:xfrm>
            <a:off x="5841346" y="4248638"/>
            <a:ext cx="682856" cy="611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0" y="11938"/>
                </a:lnTo>
                <a:lnTo>
                  <a:pt x="3392" y="11938"/>
                </a:lnTo>
                <a:lnTo>
                  <a:pt x="3392" y="21600"/>
                </a:lnTo>
                <a:lnTo>
                  <a:pt x="8837" y="21600"/>
                </a:lnTo>
                <a:lnTo>
                  <a:pt x="8837" y="13819"/>
                </a:lnTo>
                <a:lnTo>
                  <a:pt x="12694" y="13819"/>
                </a:lnTo>
                <a:lnTo>
                  <a:pt x="12694" y="21600"/>
                </a:lnTo>
                <a:lnTo>
                  <a:pt x="18160" y="21600"/>
                </a:lnTo>
                <a:lnTo>
                  <a:pt x="18160" y="11938"/>
                </a:lnTo>
                <a:lnTo>
                  <a:pt x="21600" y="11938"/>
                </a:lnTo>
                <a:lnTo>
                  <a:pt x="18160" y="8135"/>
                </a:lnTo>
                <a:lnTo>
                  <a:pt x="18160" y="3553"/>
                </a:lnTo>
                <a:lnTo>
                  <a:pt x="16218" y="3553"/>
                </a:lnTo>
                <a:lnTo>
                  <a:pt x="16218" y="5984"/>
                </a:lnTo>
                <a:lnTo>
                  <a:pt x="10800" y="0"/>
                </a:lnTo>
                <a:close/>
              </a:path>
            </a:pathLst>
          </a:custGeom>
          <a:solidFill>
            <a:srgbClr val="F8BA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3" name="Home"/>
          <p:cNvSpPr/>
          <p:nvPr/>
        </p:nvSpPr>
        <p:spPr>
          <a:xfrm>
            <a:off x="10520502" y="4379607"/>
            <a:ext cx="682855" cy="611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0" y="11938"/>
                </a:lnTo>
                <a:lnTo>
                  <a:pt x="3392" y="11938"/>
                </a:lnTo>
                <a:lnTo>
                  <a:pt x="3392" y="21600"/>
                </a:lnTo>
                <a:lnTo>
                  <a:pt x="8837" y="21600"/>
                </a:lnTo>
                <a:lnTo>
                  <a:pt x="8837" y="13819"/>
                </a:lnTo>
                <a:lnTo>
                  <a:pt x="12694" y="13819"/>
                </a:lnTo>
                <a:lnTo>
                  <a:pt x="12694" y="21600"/>
                </a:lnTo>
                <a:lnTo>
                  <a:pt x="18160" y="21600"/>
                </a:lnTo>
                <a:lnTo>
                  <a:pt x="18160" y="11938"/>
                </a:lnTo>
                <a:lnTo>
                  <a:pt x="21600" y="11938"/>
                </a:lnTo>
                <a:lnTo>
                  <a:pt x="18160" y="8135"/>
                </a:lnTo>
                <a:lnTo>
                  <a:pt x="18160" y="3553"/>
                </a:lnTo>
                <a:lnTo>
                  <a:pt x="16218" y="3553"/>
                </a:lnTo>
                <a:lnTo>
                  <a:pt x="16218" y="5984"/>
                </a:lnTo>
                <a:lnTo>
                  <a:pt x="10800" y="0"/>
                </a:lnTo>
                <a:close/>
              </a:path>
            </a:pathLst>
          </a:custGeom>
          <a:solidFill>
            <a:srgbClr val="F8BA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4" name="Line"/>
          <p:cNvSpPr/>
          <p:nvPr/>
        </p:nvSpPr>
        <p:spPr>
          <a:xfrm>
            <a:off x="7655718" y="5503068"/>
            <a:ext cx="1" cy="118047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oval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5" name="Line"/>
          <p:cNvSpPr/>
          <p:nvPr/>
        </p:nvSpPr>
        <p:spPr>
          <a:xfrm>
            <a:off x="6422658" y="5015783"/>
            <a:ext cx="1297732" cy="56276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6" name="Line"/>
          <p:cNvSpPr/>
          <p:nvPr/>
        </p:nvSpPr>
        <p:spPr>
          <a:xfrm flipH="1">
            <a:off x="5908409" y="6649046"/>
            <a:ext cx="1781026" cy="25301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oval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7" name="Line"/>
          <p:cNvSpPr/>
          <p:nvPr/>
        </p:nvSpPr>
        <p:spPr>
          <a:xfrm flipH="1">
            <a:off x="5937747" y="5002262"/>
            <a:ext cx="536205" cy="192763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oval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8" name="Line"/>
          <p:cNvSpPr/>
          <p:nvPr/>
        </p:nvSpPr>
        <p:spPr>
          <a:xfrm>
            <a:off x="7085715" y="5298949"/>
            <a:ext cx="15468" cy="893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99" name="Line"/>
          <p:cNvSpPr/>
          <p:nvPr/>
        </p:nvSpPr>
        <p:spPr>
          <a:xfrm>
            <a:off x="7660426" y="6163429"/>
            <a:ext cx="1" cy="1786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0" name="Line"/>
          <p:cNvSpPr/>
          <p:nvPr/>
        </p:nvSpPr>
        <p:spPr>
          <a:xfrm flipH="1">
            <a:off x="6772314" y="6770367"/>
            <a:ext cx="17757" cy="192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1" name="Line"/>
          <p:cNvSpPr/>
          <p:nvPr/>
        </p:nvSpPr>
        <p:spPr>
          <a:xfrm flipV="1">
            <a:off x="6219934" y="5891955"/>
            <a:ext cx="4322" cy="1733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2" name="Circle"/>
          <p:cNvSpPr/>
          <p:nvPr/>
        </p:nvSpPr>
        <p:spPr>
          <a:xfrm>
            <a:off x="11022827" y="5075058"/>
            <a:ext cx="213988" cy="213988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3" name="city"/>
          <p:cNvSpPr/>
          <p:nvPr/>
        </p:nvSpPr>
        <p:spPr>
          <a:xfrm>
            <a:off x="15340750" y="3967586"/>
            <a:ext cx="4251439" cy="4251440"/>
          </a:xfrm>
          <a:prstGeom prst="ellipse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city</a:t>
            </a:r>
          </a:p>
        </p:txBody>
      </p:sp>
      <p:sp>
        <p:nvSpPr>
          <p:cNvPr id="304" name="Home"/>
          <p:cNvSpPr/>
          <p:nvPr/>
        </p:nvSpPr>
        <p:spPr>
          <a:xfrm>
            <a:off x="16035359" y="4379607"/>
            <a:ext cx="682855" cy="6116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0" y="11938"/>
                </a:lnTo>
                <a:lnTo>
                  <a:pt x="3392" y="11938"/>
                </a:lnTo>
                <a:lnTo>
                  <a:pt x="3392" y="21600"/>
                </a:lnTo>
                <a:lnTo>
                  <a:pt x="8837" y="21600"/>
                </a:lnTo>
                <a:lnTo>
                  <a:pt x="8837" y="13819"/>
                </a:lnTo>
                <a:lnTo>
                  <a:pt x="12694" y="13819"/>
                </a:lnTo>
                <a:lnTo>
                  <a:pt x="12694" y="21600"/>
                </a:lnTo>
                <a:lnTo>
                  <a:pt x="18160" y="21600"/>
                </a:lnTo>
                <a:lnTo>
                  <a:pt x="18160" y="11938"/>
                </a:lnTo>
                <a:lnTo>
                  <a:pt x="21600" y="11938"/>
                </a:lnTo>
                <a:lnTo>
                  <a:pt x="18160" y="8135"/>
                </a:lnTo>
                <a:lnTo>
                  <a:pt x="18160" y="3553"/>
                </a:lnTo>
                <a:lnTo>
                  <a:pt x="16218" y="3553"/>
                </a:lnTo>
                <a:lnTo>
                  <a:pt x="16218" y="5984"/>
                </a:lnTo>
                <a:lnTo>
                  <a:pt x="10800" y="0"/>
                </a:lnTo>
                <a:close/>
              </a:path>
            </a:pathLst>
          </a:custGeom>
          <a:solidFill>
            <a:srgbClr val="F8BA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5" name="Circle"/>
          <p:cNvSpPr/>
          <p:nvPr/>
        </p:nvSpPr>
        <p:spPr>
          <a:xfrm>
            <a:off x="16654763" y="5075058"/>
            <a:ext cx="213988" cy="213988"/>
          </a:xfrm>
          <a:prstGeom prst="ellipse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6" name="Line"/>
          <p:cNvSpPr/>
          <p:nvPr/>
        </p:nvSpPr>
        <p:spPr>
          <a:xfrm flipV="1">
            <a:off x="17445346" y="4518730"/>
            <a:ext cx="68285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7" name="Line"/>
          <p:cNvSpPr/>
          <p:nvPr/>
        </p:nvSpPr>
        <p:spPr>
          <a:xfrm flipV="1">
            <a:off x="16779769" y="4521621"/>
            <a:ext cx="657598" cy="65759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8" name="Line"/>
          <p:cNvSpPr/>
          <p:nvPr/>
        </p:nvSpPr>
        <p:spPr>
          <a:xfrm>
            <a:off x="18106142" y="4500871"/>
            <a:ext cx="663380" cy="6633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9" name="Line"/>
          <p:cNvSpPr/>
          <p:nvPr/>
        </p:nvSpPr>
        <p:spPr>
          <a:xfrm flipH="1" flipV="1">
            <a:off x="18108722" y="4832948"/>
            <a:ext cx="622499" cy="325935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0" name="Line"/>
          <p:cNvSpPr/>
          <p:nvPr/>
        </p:nvSpPr>
        <p:spPr>
          <a:xfrm flipH="1" flipV="1">
            <a:off x="17504772" y="4668148"/>
            <a:ext cx="624935" cy="18023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1" name="Line"/>
          <p:cNvSpPr/>
          <p:nvPr/>
        </p:nvSpPr>
        <p:spPr>
          <a:xfrm flipH="1" flipV="1">
            <a:off x="17519476" y="4668148"/>
            <a:ext cx="486697" cy="48669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2" name="Line"/>
          <p:cNvSpPr/>
          <p:nvPr/>
        </p:nvSpPr>
        <p:spPr>
          <a:xfrm flipH="1" flipV="1">
            <a:off x="17965960" y="5122207"/>
            <a:ext cx="908023" cy="343823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3" name="Line"/>
          <p:cNvSpPr/>
          <p:nvPr/>
        </p:nvSpPr>
        <p:spPr>
          <a:xfrm flipH="1" flipV="1">
            <a:off x="18245283" y="5095048"/>
            <a:ext cx="664418" cy="36242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4" name="Line"/>
          <p:cNvSpPr/>
          <p:nvPr/>
        </p:nvSpPr>
        <p:spPr>
          <a:xfrm flipH="1">
            <a:off x="17583909" y="5105688"/>
            <a:ext cx="682855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5" name="Line"/>
          <p:cNvSpPr/>
          <p:nvPr/>
        </p:nvSpPr>
        <p:spPr>
          <a:xfrm flipH="1" flipV="1">
            <a:off x="16957279" y="4735164"/>
            <a:ext cx="682856" cy="388384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16" name="…"/>
          <p:cNvSpPr txBox="1"/>
          <p:nvPr/>
        </p:nvSpPr>
        <p:spPr>
          <a:xfrm>
            <a:off x="17254366" y="4922437"/>
            <a:ext cx="561976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…</a:t>
            </a:r>
          </a:p>
        </p:txBody>
      </p:sp>
      <p:sp>
        <p:nvSpPr>
          <p:cNvPr id="317" name="lines"/>
          <p:cNvSpPr txBox="1"/>
          <p:nvPr/>
        </p:nvSpPr>
        <p:spPr>
          <a:xfrm>
            <a:off x="5653882" y="8701838"/>
            <a:ext cx="1057784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lines</a:t>
            </a:r>
          </a:p>
        </p:txBody>
      </p:sp>
      <p:sp>
        <p:nvSpPr>
          <p:cNvPr id="318" name="point"/>
          <p:cNvSpPr txBox="1"/>
          <p:nvPr/>
        </p:nvSpPr>
        <p:spPr>
          <a:xfrm>
            <a:off x="11166491" y="8701838"/>
            <a:ext cx="1141096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point</a:t>
            </a:r>
          </a:p>
        </p:txBody>
      </p:sp>
      <p:sp>
        <p:nvSpPr>
          <p:cNvPr id="319" name="area"/>
          <p:cNvSpPr txBox="1"/>
          <p:nvPr/>
        </p:nvSpPr>
        <p:spPr>
          <a:xfrm>
            <a:off x="17032269" y="8701838"/>
            <a:ext cx="1006171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area</a:t>
            </a:r>
          </a:p>
        </p:txBody>
      </p:sp>
      <p:sp>
        <p:nvSpPr>
          <p:cNvPr id="320" name="These behaviors entail different (fractal) dimension of movement in the city…"/>
          <p:cNvSpPr txBox="1"/>
          <p:nvPr/>
        </p:nvSpPr>
        <p:spPr>
          <a:xfrm>
            <a:off x="2829496" y="11899972"/>
            <a:ext cx="18725008" cy="750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4000">
                <a:solidFill>
                  <a:srgbClr val="000000"/>
                </a:solidFill>
              </a:defRPr>
            </a:lvl1pPr>
          </a:lstStyle>
          <a:p>
            <a:pPr/>
            <a:r>
              <a:t>These behaviors entail different (fractal) dimension of movement in the city…</a:t>
            </a:r>
          </a:p>
        </p:txBody>
      </p:sp>
      <p:sp>
        <p:nvSpPr>
          <p:cNvPr id="321" name="(stay at home)"/>
          <p:cNvSpPr txBox="1"/>
          <p:nvPr/>
        </p:nvSpPr>
        <p:spPr>
          <a:xfrm>
            <a:off x="10379498" y="9622764"/>
            <a:ext cx="2715083" cy="61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>
                <a:solidFill>
                  <a:srgbClr val="000000"/>
                </a:solidFill>
              </a:defRPr>
            </a:lvl1pPr>
          </a:lstStyle>
          <a:p>
            <a:pPr/>
            <a:r>
              <a:t>(stay at home)</a:t>
            </a:r>
          </a:p>
        </p:txBody>
      </p:sp>
      <p:sp>
        <p:nvSpPr>
          <p:cNvPr id="322" name="(intentional behavior along a path)"/>
          <p:cNvSpPr txBox="1"/>
          <p:nvPr/>
        </p:nvSpPr>
        <p:spPr>
          <a:xfrm>
            <a:off x="3037682" y="9622764"/>
            <a:ext cx="6290184" cy="61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>
                <a:solidFill>
                  <a:srgbClr val="000000"/>
                </a:solidFill>
              </a:defRPr>
            </a:lvl1pPr>
          </a:lstStyle>
          <a:p>
            <a:pPr/>
            <a:r>
              <a:t>(intentional behavior along a path)</a:t>
            </a:r>
          </a:p>
        </p:txBody>
      </p:sp>
      <p:sp>
        <p:nvSpPr>
          <p:cNvPr id="323" name="(roam anywhere)"/>
          <p:cNvSpPr txBox="1"/>
          <p:nvPr/>
        </p:nvSpPr>
        <p:spPr>
          <a:xfrm>
            <a:off x="15959779" y="9622764"/>
            <a:ext cx="3151151" cy="61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>
                <a:solidFill>
                  <a:srgbClr val="000000"/>
                </a:solidFill>
              </a:defRPr>
            </a:lvl1pPr>
          </a:lstStyle>
          <a:p>
            <a:pPr/>
            <a:r>
              <a:t>(roam anywhere)</a:t>
            </a:r>
          </a:p>
        </p:txBody>
      </p:sp>
      <p:sp>
        <p:nvSpPr>
          <p:cNvPr id="324" name="The life path has a different spatial dimension"/>
          <p:cNvSpPr txBox="1"/>
          <p:nvPr/>
        </p:nvSpPr>
        <p:spPr>
          <a:xfrm>
            <a:off x="7876997" y="12864642"/>
            <a:ext cx="8630006" cy="585113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The life path has a different spatial dimension</a:t>
            </a:r>
          </a:p>
        </p:txBody>
      </p:sp>
      <p:sp>
        <p:nvSpPr>
          <p:cNvPr id="325" name="IUS Figure 3.8"/>
          <p:cNvSpPr txBox="1"/>
          <p:nvPr/>
        </p:nvSpPr>
        <p:spPr>
          <a:xfrm>
            <a:off x="170562" y="12864642"/>
            <a:ext cx="2749805" cy="585113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IUS Figure 3.8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Cognitive Maps of Cities  (legibility)"/>
          <p:cNvSpPr txBox="1"/>
          <p:nvPr/>
        </p:nvSpPr>
        <p:spPr>
          <a:xfrm>
            <a:off x="972495" y="2201992"/>
            <a:ext cx="6799403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algn="l" defTabSz="821531">
              <a:defRPr sz="3200">
                <a:solidFill>
                  <a:srgbClr val="000000"/>
                </a:solidFill>
              </a:defRPr>
            </a:pPr>
            <a:r>
              <a:rPr b="1"/>
              <a:t>Cognitive Maps of Cities</a:t>
            </a:r>
            <a:r>
              <a:t>  (legibility)</a:t>
            </a:r>
          </a:p>
        </p:txBody>
      </p:sp>
      <p:pic>
        <p:nvPicPr>
          <p:cNvPr id="330" name="chicagomapexample1.jpg" descr="chicagomapexample1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77366" y="1491389"/>
            <a:ext cx="10229268" cy="10076176"/>
          </a:xfrm>
          <a:prstGeom prst="rect">
            <a:avLst/>
          </a:prstGeom>
          <a:ln w="12700">
            <a:miter lim="400000"/>
          </a:ln>
        </p:spPr>
      </p:pic>
      <p:sp>
        <p:nvSpPr>
          <p:cNvPr id="331" name="Kevin Lynch: Image of the City"/>
          <p:cNvSpPr txBox="1"/>
          <p:nvPr/>
        </p:nvSpPr>
        <p:spPr>
          <a:xfrm>
            <a:off x="18636479" y="10428898"/>
            <a:ext cx="5505578" cy="601724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Kevin Lynch: Image of the City</a:t>
            </a:r>
          </a:p>
        </p:txBody>
      </p:sp>
      <p:sp>
        <p:nvSpPr>
          <p:cNvPr id="332" name="Cities are not visited as a whole, but particular places of interest"/>
          <p:cNvSpPr txBox="1"/>
          <p:nvPr/>
        </p:nvSpPr>
        <p:spPr>
          <a:xfrm>
            <a:off x="7785354" y="12703923"/>
            <a:ext cx="8813293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Cities are not visited as a whole, but particular places of interest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Fractal Dimensions and Fractal Geometries"/>
          <p:cNvSpPr txBox="1"/>
          <p:nvPr/>
        </p:nvSpPr>
        <p:spPr>
          <a:xfrm>
            <a:off x="6079426" y="5492888"/>
            <a:ext cx="12225148" cy="837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4600">
                <a:solidFill>
                  <a:srgbClr val="000000"/>
                </a:solidFill>
              </a:defRPr>
            </a:lvl1pPr>
          </a:lstStyle>
          <a:p>
            <a:pPr/>
            <a:r>
              <a:t>Fractal Dimensions and Fractal Geometries</a:t>
            </a:r>
          </a:p>
        </p:txBody>
      </p:sp>
      <p:sp>
        <p:nvSpPr>
          <p:cNvPr id="335" name="Concept (a detour):"/>
          <p:cNvSpPr txBox="1"/>
          <p:nvPr/>
        </p:nvSpPr>
        <p:spPr>
          <a:xfrm>
            <a:off x="10416857" y="4146122"/>
            <a:ext cx="3550286" cy="601725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Concept (a detour):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